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3" r:id="rId4"/>
    <p:sldId id="269" r:id="rId5"/>
    <p:sldId id="259" r:id="rId6"/>
    <p:sldId id="265" r:id="rId7"/>
    <p:sldId id="281" r:id="rId8"/>
    <p:sldId id="270" r:id="rId9"/>
    <p:sldId id="271" r:id="rId10"/>
    <p:sldId id="267" r:id="rId11"/>
    <p:sldId id="264" r:id="rId12"/>
    <p:sldId id="273" r:id="rId13"/>
    <p:sldId id="272" r:id="rId14"/>
    <p:sldId id="274" r:id="rId15"/>
    <p:sldId id="266" r:id="rId16"/>
    <p:sldId id="275" r:id="rId17"/>
    <p:sldId id="276" r:id="rId18"/>
    <p:sldId id="277" r:id="rId19"/>
    <p:sldId id="278" r:id="rId20"/>
    <p:sldId id="280" r:id="rId21"/>
    <p:sldId id="279" r:id="rId22"/>
    <p:sldId id="282" r:id="rId23"/>
    <p:sldId id="268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 Guilherme Biscassi" initials="KGB" lastIdx="23" clrIdx="0">
    <p:extLst>
      <p:ext uri="{19B8F6BF-5375-455C-9EA6-DF929625EA0E}">
        <p15:presenceInfo xmlns:p15="http://schemas.microsoft.com/office/powerpoint/2012/main" userId="S-1-5-21-1664571001-1100599323-98601363-241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361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34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6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line Quatrini" userId="aa33a5a4c2578b2a" providerId="LiveId" clId="{C129EB5D-A308-4F1B-963A-46C553C8A0E6}"/>
    <pc:docChg chg="undo custSel addSld delSld modSld sldOrd">
      <pc:chgData name="Thaline Quatrini" userId="aa33a5a4c2578b2a" providerId="LiveId" clId="{C129EB5D-A308-4F1B-963A-46C553C8A0E6}" dt="2023-09-07T18:58:35.907" v="1812" actId="6549"/>
      <pc:docMkLst>
        <pc:docMk/>
      </pc:docMkLst>
      <pc:sldChg chg="addSp delSp modSp mod modClrScheme chgLayout">
        <pc:chgData name="Thaline Quatrini" userId="aa33a5a4c2578b2a" providerId="LiveId" clId="{C129EB5D-A308-4F1B-963A-46C553C8A0E6}" dt="2023-09-02T17:20:30.678" v="166" actId="14100"/>
        <pc:sldMkLst>
          <pc:docMk/>
          <pc:sldMk cId="87123675" sldId="258"/>
        </pc:sldMkLst>
        <pc:spChg chg="add mod ord">
          <ac:chgData name="Thaline Quatrini" userId="aa33a5a4c2578b2a" providerId="LiveId" clId="{C129EB5D-A308-4F1B-963A-46C553C8A0E6}" dt="2023-09-02T17:20:30.678" v="166" actId="14100"/>
          <ac:spMkLst>
            <pc:docMk/>
            <pc:sldMk cId="87123675" sldId="258"/>
            <ac:spMk id="2" creationId="{BCBEC8EE-267A-475E-2E82-6B206BD0E8E8}"/>
          </ac:spMkLst>
        </pc:spChg>
        <pc:spChg chg="add del mod ord">
          <ac:chgData name="Thaline Quatrini" userId="aa33a5a4c2578b2a" providerId="LiveId" clId="{C129EB5D-A308-4F1B-963A-46C553C8A0E6}" dt="2023-08-29T22:19:51.849" v="133" actId="478"/>
          <ac:spMkLst>
            <pc:docMk/>
            <pc:sldMk cId="87123675" sldId="258"/>
            <ac:spMk id="4" creationId="{16D6A345-C7B5-0D85-BDD1-E310994C2885}"/>
          </ac:spMkLst>
        </pc:spChg>
      </pc:sldChg>
      <pc:sldChg chg="addSp modSp add mod ord modClrScheme chgLayout">
        <pc:chgData name="Thaline Quatrini" userId="aa33a5a4c2578b2a" providerId="LiveId" clId="{C129EB5D-A308-4F1B-963A-46C553C8A0E6}" dt="2023-09-07T18:52:37.687" v="1708" actId="20577"/>
        <pc:sldMkLst>
          <pc:docMk/>
          <pc:sldMk cId="2585104328" sldId="259"/>
        </pc:sldMkLst>
        <pc:spChg chg="add mod ord">
          <ac:chgData name="Thaline Quatrini" userId="aa33a5a4c2578b2a" providerId="LiveId" clId="{C129EB5D-A308-4F1B-963A-46C553C8A0E6}" dt="2023-09-07T14:59:19.721" v="194" actId="20577"/>
          <ac:spMkLst>
            <pc:docMk/>
            <pc:sldMk cId="2585104328" sldId="259"/>
            <ac:spMk id="2" creationId="{8B6115EB-6C24-D747-0A48-1A73C1399B27}"/>
          </ac:spMkLst>
        </pc:spChg>
        <pc:spChg chg="add mod ord">
          <ac:chgData name="Thaline Quatrini" userId="aa33a5a4c2578b2a" providerId="LiveId" clId="{C129EB5D-A308-4F1B-963A-46C553C8A0E6}" dt="2023-09-07T18:52:37.687" v="1708" actId="20577"/>
          <ac:spMkLst>
            <pc:docMk/>
            <pc:sldMk cId="2585104328" sldId="259"/>
            <ac:spMk id="4" creationId="{0408AF7D-A29B-C899-5801-E5F4E30D490D}"/>
          </ac:spMkLst>
        </pc:spChg>
      </pc:sldChg>
      <pc:sldChg chg="addSp modSp add mod ord modClrScheme chgLayout">
        <pc:chgData name="Thaline Quatrini" userId="aa33a5a4c2578b2a" providerId="LiveId" clId="{C129EB5D-A308-4F1B-963A-46C553C8A0E6}" dt="2023-09-07T18:58:08.679" v="1807" actId="207"/>
        <pc:sldMkLst>
          <pc:docMk/>
          <pc:sldMk cId="1542493105" sldId="260"/>
        </pc:sldMkLst>
        <pc:spChg chg="add mod ord">
          <ac:chgData name="Thaline Quatrini" userId="aa33a5a4c2578b2a" providerId="LiveId" clId="{C129EB5D-A308-4F1B-963A-46C553C8A0E6}" dt="2023-09-07T16:56:08.047" v="1038" actId="20577"/>
          <ac:spMkLst>
            <pc:docMk/>
            <pc:sldMk cId="1542493105" sldId="260"/>
            <ac:spMk id="2" creationId="{968BC39E-C48C-2716-92E7-9472B3441D49}"/>
          </ac:spMkLst>
        </pc:spChg>
        <pc:spChg chg="add mod ord">
          <ac:chgData name="Thaline Quatrini" userId="aa33a5a4c2578b2a" providerId="LiveId" clId="{C129EB5D-A308-4F1B-963A-46C553C8A0E6}" dt="2023-09-07T18:58:08.679" v="1807" actId="207"/>
          <ac:spMkLst>
            <pc:docMk/>
            <pc:sldMk cId="1542493105" sldId="260"/>
            <ac:spMk id="4" creationId="{B5A81B57-17DA-6517-AFAC-F778FD5AD4D2}"/>
          </ac:spMkLst>
        </pc:spChg>
      </pc:sldChg>
      <pc:sldChg chg="addSp modSp add mod ord modClrScheme chgLayout">
        <pc:chgData name="Thaline Quatrini" userId="aa33a5a4c2578b2a" providerId="LiveId" clId="{C129EB5D-A308-4F1B-963A-46C553C8A0E6}" dt="2023-09-07T17:53:36.840" v="1367" actId="122"/>
        <pc:sldMkLst>
          <pc:docMk/>
          <pc:sldMk cId="2730686840" sldId="261"/>
        </pc:sldMkLst>
        <pc:spChg chg="add mod ord">
          <ac:chgData name="Thaline Quatrini" userId="aa33a5a4c2578b2a" providerId="LiveId" clId="{C129EB5D-A308-4F1B-963A-46C553C8A0E6}" dt="2023-09-07T15:08:05.750" v="242" actId="20577"/>
          <ac:spMkLst>
            <pc:docMk/>
            <pc:sldMk cId="2730686840" sldId="261"/>
            <ac:spMk id="2" creationId="{963A72A5-E180-3EEA-0CA1-2EFD96484FD4}"/>
          </ac:spMkLst>
        </pc:spChg>
        <pc:spChg chg="add mod ord">
          <ac:chgData name="Thaline Quatrini" userId="aa33a5a4c2578b2a" providerId="LiveId" clId="{C129EB5D-A308-4F1B-963A-46C553C8A0E6}" dt="2023-09-07T17:53:36.840" v="1367" actId="122"/>
          <ac:spMkLst>
            <pc:docMk/>
            <pc:sldMk cId="2730686840" sldId="261"/>
            <ac:spMk id="4" creationId="{4F5E74DA-3BCD-3DF5-312F-6398A95571D8}"/>
          </ac:spMkLst>
        </pc:spChg>
      </pc:sldChg>
      <pc:sldChg chg="addSp delSp modSp add mod modClrScheme chgLayout">
        <pc:chgData name="Thaline Quatrini" userId="aa33a5a4c2578b2a" providerId="LiveId" clId="{C129EB5D-A308-4F1B-963A-46C553C8A0E6}" dt="2023-09-07T18:58:35.907" v="1812" actId="6549"/>
        <pc:sldMkLst>
          <pc:docMk/>
          <pc:sldMk cId="2533202086" sldId="262"/>
        </pc:sldMkLst>
        <pc:spChg chg="add del">
          <ac:chgData name="Thaline Quatrini" userId="aa33a5a4c2578b2a" providerId="LiveId" clId="{C129EB5D-A308-4F1B-963A-46C553C8A0E6}" dt="2023-09-07T15:09:43.667" v="336" actId="22"/>
          <ac:spMkLst>
            <pc:docMk/>
            <pc:sldMk cId="2533202086" sldId="262"/>
            <ac:spMk id="4" creationId="{CEF33DB4-AA60-EEA6-444D-093F8F42236E}"/>
          </ac:spMkLst>
        </pc:spChg>
        <pc:spChg chg="add mod ord">
          <ac:chgData name="Thaline Quatrini" userId="aa33a5a4c2578b2a" providerId="LiveId" clId="{C129EB5D-A308-4F1B-963A-46C553C8A0E6}" dt="2023-09-07T18:26:08.426" v="1697" actId="20577"/>
          <ac:spMkLst>
            <pc:docMk/>
            <pc:sldMk cId="2533202086" sldId="262"/>
            <ac:spMk id="5" creationId="{8A360297-208C-EFB4-C2F5-E06C7F0FDEF5}"/>
          </ac:spMkLst>
        </pc:spChg>
        <pc:spChg chg="add mod ord">
          <ac:chgData name="Thaline Quatrini" userId="aa33a5a4c2578b2a" providerId="LiveId" clId="{C129EB5D-A308-4F1B-963A-46C553C8A0E6}" dt="2023-09-07T18:58:35.907" v="1812" actId="6549"/>
          <ac:spMkLst>
            <pc:docMk/>
            <pc:sldMk cId="2533202086" sldId="262"/>
            <ac:spMk id="7" creationId="{6FB34161-D8DE-0D7C-868C-3A8E735D9A8A}"/>
          </ac:spMkLst>
        </pc:spChg>
      </pc:sldChg>
      <pc:sldChg chg="addSp modSp add mod modClrScheme chgLayout">
        <pc:chgData name="Thaline Quatrini" userId="aa33a5a4c2578b2a" providerId="LiveId" clId="{C129EB5D-A308-4F1B-963A-46C553C8A0E6}" dt="2023-09-07T15:51:21.568" v="776" actId="1036"/>
        <pc:sldMkLst>
          <pc:docMk/>
          <pc:sldMk cId="1646381242" sldId="263"/>
        </pc:sldMkLst>
        <pc:spChg chg="add mod ord">
          <ac:chgData name="Thaline Quatrini" userId="aa33a5a4c2578b2a" providerId="LiveId" clId="{C129EB5D-A308-4F1B-963A-46C553C8A0E6}" dt="2023-09-07T15:51:21.568" v="776" actId="1036"/>
          <ac:spMkLst>
            <pc:docMk/>
            <pc:sldMk cId="1646381242" sldId="263"/>
            <ac:spMk id="2" creationId="{C2C2B778-5491-F78C-A39B-7E57C848D4A5}"/>
          </ac:spMkLst>
        </pc:spChg>
        <pc:spChg chg="mod ord">
          <ac:chgData name="Thaline Quatrini" userId="aa33a5a4c2578b2a" providerId="LiveId" clId="{C129EB5D-A308-4F1B-963A-46C553C8A0E6}" dt="2023-09-07T15:49:36.551" v="720" actId="700"/>
          <ac:spMkLst>
            <pc:docMk/>
            <pc:sldMk cId="1646381242" sldId="263"/>
            <ac:spMk id="5" creationId="{8A360297-208C-EFB4-C2F5-E06C7F0FDEF5}"/>
          </ac:spMkLst>
        </pc:spChg>
      </pc:sldChg>
      <pc:sldChg chg="modSp add mod">
        <pc:chgData name="Thaline Quatrini" userId="aa33a5a4c2578b2a" providerId="LiveId" clId="{C129EB5D-A308-4F1B-963A-46C553C8A0E6}" dt="2023-09-07T15:28:47.174" v="693" actId="20577"/>
        <pc:sldMkLst>
          <pc:docMk/>
          <pc:sldMk cId="3179282213" sldId="264"/>
        </pc:sldMkLst>
        <pc:spChg chg="mod">
          <ac:chgData name="Thaline Quatrini" userId="aa33a5a4c2578b2a" providerId="LiveId" clId="{C129EB5D-A308-4F1B-963A-46C553C8A0E6}" dt="2023-09-07T15:28:47.174" v="693" actId="20577"/>
          <ac:spMkLst>
            <pc:docMk/>
            <pc:sldMk cId="3179282213" sldId="264"/>
            <ac:spMk id="2" creationId="{8B6115EB-6C24-D747-0A48-1A73C1399B27}"/>
          </ac:spMkLst>
        </pc:spChg>
        <pc:spChg chg="mod">
          <ac:chgData name="Thaline Quatrini" userId="aa33a5a4c2578b2a" providerId="LiveId" clId="{C129EB5D-A308-4F1B-963A-46C553C8A0E6}" dt="2023-09-07T15:23:44.481" v="473" actId="5793"/>
          <ac:spMkLst>
            <pc:docMk/>
            <pc:sldMk cId="3179282213" sldId="264"/>
            <ac:spMk id="4" creationId="{0408AF7D-A29B-C899-5801-E5F4E30D490D}"/>
          </ac:spMkLst>
        </pc:spChg>
      </pc:sldChg>
      <pc:sldChg chg="new del">
        <pc:chgData name="Thaline Quatrini" userId="aa33a5a4c2578b2a" providerId="LiveId" clId="{C129EB5D-A308-4F1B-963A-46C553C8A0E6}" dt="2023-09-07T15:23:17.692" v="466" actId="47"/>
        <pc:sldMkLst>
          <pc:docMk/>
          <pc:sldMk cId="3396970422" sldId="264"/>
        </pc:sldMkLst>
      </pc:sldChg>
      <pc:sldChg chg="modSp add mod">
        <pc:chgData name="Thaline Quatrini" userId="aa33a5a4c2578b2a" providerId="LiveId" clId="{C129EB5D-A308-4F1B-963A-46C553C8A0E6}" dt="2023-09-07T18:26:37.772" v="1699" actId="20577"/>
        <pc:sldMkLst>
          <pc:docMk/>
          <pc:sldMk cId="418739927" sldId="265"/>
        </pc:sldMkLst>
        <pc:spChg chg="mod">
          <ac:chgData name="Thaline Quatrini" userId="aa33a5a4c2578b2a" providerId="LiveId" clId="{C129EB5D-A308-4F1B-963A-46C553C8A0E6}" dt="2023-09-07T17:54:45.519" v="1380" actId="20577"/>
          <ac:spMkLst>
            <pc:docMk/>
            <pc:sldMk cId="418739927" sldId="265"/>
            <ac:spMk id="2" creationId="{8B6115EB-6C24-D747-0A48-1A73C1399B27}"/>
          </ac:spMkLst>
        </pc:spChg>
        <pc:spChg chg="mod">
          <ac:chgData name="Thaline Quatrini" userId="aa33a5a4c2578b2a" providerId="LiveId" clId="{C129EB5D-A308-4F1B-963A-46C553C8A0E6}" dt="2023-09-07T18:26:37.772" v="1699" actId="20577"/>
          <ac:spMkLst>
            <pc:docMk/>
            <pc:sldMk cId="418739927" sldId="265"/>
            <ac:spMk id="4" creationId="{0408AF7D-A29B-C899-5801-E5F4E30D490D}"/>
          </ac:spMkLst>
        </pc:spChg>
      </pc:sldChg>
      <pc:sldChg chg="modSp add mod">
        <pc:chgData name="Thaline Quatrini" userId="aa33a5a4c2578b2a" providerId="LiveId" clId="{C129EB5D-A308-4F1B-963A-46C553C8A0E6}" dt="2023-09-07T15:29:09.455" v="718" actId="20577"/>
        <pc:sldMkLst>
          <pc:docMk/>
          <pc:sldMk cId="2917273723" sldId="266"/>
        </pc:sldMkLst>
        <pc:spChg chg="mod">
          <ac:chgData name="Thaline Quatrini" userId="aa33a5a4c2578b2a" providerId="LiveId" clId="{C129EB5D-A308-4F1B-963A-46C553C8A0E6}" dt="2023-09-07T15:29:09.455" v="718" actId="20577"/>
          <ac:spMkLst>
            <pc:docMk/>
            <pc:sldMk cId="2917273723" sldId="266"/>
            <ac:spMk id="2" creationId="{8B6115EB-6C24-D747-0A48-1A73C1399B27}"/>
          </ac:spMkLst>
        </pc:spChg>
      </pc:sldChg>
      <pc:sldChg chg="modSp add mod">
        <pc:chgData name="Thaline Quatrini" userId="aa33a5a4c2578b2a" providerId="LiveId" clId="{C129EB5D-A308-4F1B-963A-46C553C8A0E6}" dt="2023-09-07T15:28:26.502" v="652" actId="20577"/>
        <pc:sldMkLst>
          <pc:docMk/>
          <pc:sldMk cId="1474031334" sldId="267"/>
        </pc:sldMkLst>
        <pc:spChg chg="mod">
          <ac:chgData name="Thaline Quatrini" userId="aa33a5a4c2578b2a" providerId="LiveId" clId="{C129EB5D-A308-4F1B-963A-46C553C8A0E6}" dt="2023-09-07T15:28:26.502" v="652" actId="20577"/>
          <ac:spMkLst>
            <pc:docMk/>
            <pc:sldMk cId="1474031334" sldId="267"/>
            <ac:spMk id="2" creationId="{8B6115EB-6C24-D747-0A48-1A73C1399B27}"/>
          </ac:spMkLst>
        </pc:spChg>
      </pc:sldChg>
      <pc:sldChg chg="modSp add mod">
        <pc:chgData name="Thaline Quatrini" userId="aa33a5a4c2578b2a" providerId="LiveId" clId="{C129EB5D-A308-4F1B-963A-46C553C8A0E6}" dt="2023-09-07T18:54:10.700" v="1805" actId="20577"/>
        <pc:sldMkLst>
          <pc:docMk/>
          <pc:sldMk cId="907267170" sldId="268"/>
        </pc:sldMkLst>
        <pc:spChg chg="mod">
          <ac:chgData name="Thaline Quatrini" userId="aa33a5a4c2578b2a" providerId="LiveId" clId="{C129EB5D-A308-4F1B-963A-46C553C8A0E6}" dt="2023-09-07T18:53:30.655" v="1769" actId="20577"/>
          <ac:spMkLst>
            <pc:docMk/>
            <pc:sldMk cId="907267170" sldId="268"/>
            <ac:spMk id="2" creationId="{8B6115EB-6C24-D747-0A48-1A73C1399B27}"/>
          </ac:spMkLst>
        </pc:spChg>
        <pc:spChg chg="mod">
          <ac:chgData name="Thaline Quatrini" userId="aa33a5a4c2578b2a" providerId="LiveId" clId="{C129EB5D-A308-4F1B-963A-46C553C8A0E6}" dt="2023-09-07T18:54:10.700" v="1805" actId="20577"/>
          <ac:spMkLst>
            <pc:docMk/>
            <pc:sldMk cId="907267170" sldId="268"/>
            <ac:spMk id="4" creationId="{0408AF7D-A29B-C899-5801-E5F4E30D490D}"/>
          </ac:spMkLst>
        </pc:spChg>
      </pc:sldChg>
      <pc:sldChg chg="modSp add mod">
        <pc:chgData name="Thaline Quatrini" userId="aa33a5a4c2578b2a" providerId="LiveId" clId="{C129EB5D-A308-4F1B-963A-46C553C8A0E6}" dt="2023-09-07T15:53:13.419" v="777" actId="255"/>
        <pc:sldMkLst>
          <pc:docMk/>
          <pc:sldMk cId="3755589687" sldId="269"/>
        </pc:sldMkLst>
        <pc:spChg chg="mod">
          <ac:chgData name="Thaline Quatrini" userId="aa33a5a4c2578b2a" providerId="LiveId" clId="{C129EB5D-A308-4F1B-963A-46C553C8A0E6}" dt="2023-09-07T15:53:13.419" v="777" actId="255"/>
          <ac:spMkLst>
            <pc:docMk/>
            <pc:sldMk cId="3755589687" sldId="269"/>
            <ac:spMk id="2" creationId="{C2C2B778-5491-F78C-A39B-7E57C848D4A5}"/>
          </ac:spMkLst>
        </pc:spChg>
      </pc:sldChg>
      <pc:sldChg chg="modSp add mod">
        <pc:chgData name="Thaline Quatrini" userId="aa33a5a4c2578b2a" providerId="LiveId" clId="{C129EB5D-A308-4F1B-963A-46C553C8A0E6}" dt="2023-09-07T18:58:18.407" v="1809" actId="207"/>
        <pc:sldMkLst>
          <pc:docMk/>
          <pc:sldMk cId="508747810" sldId="270"/>
        </pc:sldMkLst>
        <pc:spChg chg="mod">
          <ac:chgData name="Thaline Quatrini" userId="aa33a5a4c2578b2a" providerId="LiveId" clId="{C129EB5D-A308-4F1B-963A-46C553C8A0E6}" dt="2023-09-07T18:58:18.407" v="1809" actId="207"/>
          <ac:spMkLst>
            <pc:docMk/>
            <pc:sldMk cId="508747810" sldId="270"/>
            <ac:spMk id="4" creationId="{B5A81B57-17DA-6517-AFAC-F778FD5AD4D2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07T07:54:19.609" idx="6">
    <p:pos x="7401" y="672"/>
    <p:text>Após conceituação e apresentação para esclarecimentos do assunto assédio pela Prof. Dra, Cristina</p:text>
    <p:extLst mod="1">
      <p:ext uri="{C676402C-5697-4E1C-873F-D02D1690AC5C}">
        <p15:threadingInfo xmlns:p15="http://schemas.microsoft.com/office/powerpoint/2012/main" timeZoneBias="180"/>
      </p:ext>
    </p:extLst>
  </p:cm>
  <p:cm authorId="1" dt="2023-10-12T16:26:35.220" idx="11">
    <p:pos x="7414" y="982"/>
    <p:text>Qual caminho a seguir para não incorrer sobre assédio???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27:27.717" idx="12">
    <p:pos x="7426" y="1354"/>
    <p:text>Santa Casa capacita os gestores quanto ao uso da Comunicação, pois entendemos que a comunicação sem ruídos trás diversos benefícios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28:14.712" idx="13">
    <p:pos x="7426" y="1714"/>
    <p:text>Usamos feedback para alinhamento de desenvolvimento do colaborador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24:04.516" idx="7">
    <p:pos x="5721" y="2"/>
    <p:text>Origem consultoria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24:41.816" idx="8">
    <p:pos x="6081" y="14"/>
    <p:text>para realizar de forma padronizada, guiada e segura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25:18.052" idx="9">
    <p:pos x="7051" y="425"/>
    <p:text>próxima palestra abordará o tema de forma mais profunda, mas hoje é algo utilizado em São Carlos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30:07.373" idx="14">
    <p:pos x="7042" y="730"/>
    <p:text>Deverá incluir a próxima ferramenta que é de extrema importância : Diagnostico/ Avaliação de Desempenho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32:34.095" idx="15">
    <p:pos x="7469" y="427"/>
    <p:text>documento existente... atualizado e melhorado com a lei X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58:01.061" idx="23">
    <p:pos x="7498" y="754"/>
    <p:text>Foi criado pq percebemos situações de os gestores cobrarem os colaboradores em horário de almoço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33:35.559" idx="16">
    <p:pos x="7158" y="433"/>
    <p:text>Aperta o botão do ops?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33:44.221" idx="17">
    <p:pos x="7186" y="778"/>
    <p:text>São Carlos criou uma ferramenta padronizada para receber, avaliar e tratar as queixas de assédio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34:17.539" idx="18">
    <p:pos x="7190" y="1118"/>
    <p:text>Origem São Carlos
Provedor Ministério Trabalho
Dra. Consuelo - Amiga da Instituição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35:08.794" idx="19">
    <p:pos x="7126" y="466"/>
    <p:text>Remédio que São Carlos criou foi o canal.
Ainda em 2023, 65% das empresas não possuem este canal. 
Construção foi em conjunto com juristas e representantes da justiça do trabalho amigos da casa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36:30.850" idx="20">
    <p:pos x="7174" y="418"/>
    <p:text>Combater o assédio e tratar queixas, podendo identifcar questões do dia a dia por falha de processo ou de comunicação - principalmente</p:text>
    <p:extLst>
      <p:ext uri="{C676402C-5697-4E1C-873F-D02D1690AC5C}">
        <p15:threadingInfo xmlns:p15="http://schemas.microsoft.com/office/powerpoint/2012/main" timeZoneBias="180"/>
      </p:ext>
    </p:extLst>
  </p:cm>
  <p:cm authorId="1" dt="2023-10-12T16:37:19.372" idx="21">
    <p:pos x="7162" y="802"/>
    <p:text>Toda queixa gera uma ação registrada e melhoria na prática ou elimina de imediato uma falha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2T16:38:22.149" idx="22">
    <p:pos x="7378" y="886"/>
    <p:text>Como poder definir se é assédio ou não? 
Através de questionamentos realizados em juízo, de itens que caracterizem assédio como... 
... geram um pontuação.
A depender do score, será direcionado para ação através de instâncias estabelecidas.</p:text>
    <p:extLst>
      <p:ext uri="{C676402C-5697-4E1C-873F-D02D1690AC5C}">
        <p15:threadingInfo xmlns:p15="http://schemas.microsoft.com/office/powerpoint/2012/main" timeZoneBias="1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A6887-1245-49F7-3350-65BEF52E6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25A58C-739B-1866-A362-4632EA093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9D747B-A76C-FB26-52CC-7913161A5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A6CFBA-07F4-A91B-A1FA-08D20536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AF92C8-7371-B251-DC3A-73226FA0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34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FC5F4-F4E6-AF15-7C22-37B97617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4ED13F-301B-15FB-6AAF-CD66E4CE8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11B363-A5FF-E946-5981-38F25EC30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B92109-3C7E-E8E3-8998-CA4ADC8CB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37861B-0965-092F-31A6-827B3F38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44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407D0-11C6-8505-DBC5-C2D899302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9E249C-BBAC-E753-C91E-B04F08617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6376A7-91A3-28CA-31B6-33B39FC41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7078E9-2921-527C-6D8A-CE391735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EEC17B-C5A7-3967-F813-98ACF640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50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9613B-6D93-949D-4E1B-333EDA4C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F03148-6329-9ACB-EBF3-58629F6E5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DC5FA3-0975-9BBD-771A-400022B8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9F2179-9531-5437-33D5-3C10A3FF7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71AE1E-0026-BC1F-A533-5F282B9B3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90C988-2263-2FEE-DCAF-59CA026F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506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43A9E-5B85-C1A3-F751-F5C706E4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3C0356-E2B1-B30A-CA2F-420AEB6F0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4C0660-4442-FC40-140D-A4BEF334D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DEDF33-B236-04E0-6A63-39A7F0F32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A58BFB7-D228-88E3-9CCF-FA402F8DBD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475779A-2576-9D3A-813B-5CFF791C1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4698E1B-D9E9-A8D1-BFED-24AB73A4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235D79-F05A-57E2-EF8B-12CF3EE7F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78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5E7BF-480A-EB22-D222-C0DD7ED6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4AD757-DA2A-E5A3-2F23-CB54FB8E7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0821D13-24A5-1569-FE7E-3DBE8070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7F9A30-138A-3384-509D-42F9B1C2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38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95DD37-EAE5-96EF-89BF-E4F246E3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AF671D-C033-D898-7B71-811F237C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7D500E-0D7A-3B27-5B3D-1A34322B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47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B57D40-0B9C-0BEF-FD28-B3F95930E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D71BAD-2187-7403-412C-831E27EB7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94EBEA-9655-83DA-3210-2155506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1B7566-31B8-BDE4-7D0B-14D214F23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7D7B1A-A87A-5441-0642-39C8B57D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CEB8F5-F898-1DE7-F642-117BC71A9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14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E28AF-9D0C-E327-06C2-699A32B5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90AF53-E449-446D-7614-C3B73F87B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F087F4-B6E7-28B8-9B02-D3F830ED3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3CF447-1B5A-6A44-D45D-9281851F7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FCFA2D-3DF5-CFEF-6777-B2426FDD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FC9679-4BA3-9F5C-1E83-EE88C2ED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182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9BE4B-1D1F-F928-D9B5-992512E3D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232B2B-B760-10D0-7202-F437FD34D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48F803-EEFD-393F-0EEE-77FE12F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DAABFA-2C92-7D71-F1C4-8DB5E1F3F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EEFFD7-DC3D-AC91-5E85-BCF9121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05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E081E9-B803-FFA0-89D1-8E38153EF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806D21-C7BD-CE73-D8C9-231C1DC5C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A53E86-E845-F63D-47F6-31C5DA437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E3D769-8C7E-F06F-142B-7DB553C84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063372-38D2-AF20-9C9C-C7D6B0A9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43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AE9F6E-6383-0565-FAC4-22A5D161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278CBE-9536-C90B-666A-395005247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7A5CFC-58D0-092C-506B-C981DBF4B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61E96-FA85-48AA-9A41-2F1823198B32}" type="datetimeFigureOut">
              <a:rPr lang="pt-BR" smtClean="0"/>
              <a:t>14/10/2023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E756EB-F293-35F3-609A-95B3D1BDB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C964BC-A9E2-1BF4-52CA-35392B88A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13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3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8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CBEC8EE-267A-475E-2E82-6B206BD0E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759" y="506027"/>
            <a:ext cx="11576481" cy="3994059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A diferença entre o Assédio Moral e Cobrança Saudável por Resultados e o Uso de Aplicativos Fora ou na Jornada de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Trabalho 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076484" y="4737613"/>
            <a:ext cx="6076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accent1">
                    <a:lumMod val="75000"/>
                  </a:schemeClr>
                </a:solidFill>
              </a:rPr>
              <a:t>Kevin Guilherme Biscassi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50000"/>
                  </a:schemeClr>
                </a:solidFill>
              </a:rPr>
              <a:t>Irmandade da Santa Casa de Misericórdia de São Carlos</a:t>
            </a:r>
            <a:endParaRPr lang="pt-B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A360297-208C-EFB4-C2F5-E06C7F0F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38621"/>
            <a:ext cx="10515600" cy="1325563"/>
          </a:xfrm>
        </p:spPr>
        <p:txBody>
          <a:bodyPr/>
          <a:lstStyle/>
          <a:p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</a:rPr>
              <a:t>Cobrança Saudável – Qual caminho seguir?</a:t>
            </a:r>
            <a:endParaRPr lang="pt-BR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FB34161-D8DE-0D7C-868C-3A8E735D9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7680"/>
            <a:ext cx="10515600" cy="43513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Tipo de comunicação: </a:t>
            </a:r>
          </a:p>
          <a:p>
            <a:pPr lvl="1"/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Comunicação Não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Violenta; 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Comunicação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Assertiva.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  <a:p>
            <a:endParaRPr lang="pt-BR" sz="2000" dirty="0"/>
          </a:p>
          <a:p>
            <a:pPr marL="0" indent="0">
              <a:buNone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Ferramentas de desenvolvimento profissional:</a:t>
            </a:r>
          </a:p>
          <a:p>
            <a:pPr lvl="1"/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Feedback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positivo;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Feedback de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desenvolvimento;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Gestão por competências.</a:t>
            </a:r>
            <a:endParaRPr lang="pt-BR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  <p:pic>
        <p:nvPicPr>
          <p:cNvPr id="2050" name="Picture 2" descr="pole with pointers on the road indicate the direction in different directions, isolated object on a white background,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r="27818"/>
          <a:stretch/>
        </p:blipFill>
        <p:spPr bwMode="auto">
          <a:xfrm>
            <a:off x="9751175" y="1105633"/>
            <a:ext cx="2170056" cy="453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20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A360297-208C-EFB4-C2F5-E06C7F0F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65125"/>
            <a:ext cx="11046041" cy="1325563"/>
          </a:xfrm>
        </p:spPr>
        <p:txBody>
          <a:bodyPr/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Comunicação Não Violenta 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2C2B778-5491-F78C-A39B-7E57C848D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9" y="1460205"/>
            <a:ext cx="10515600" cy="4351338"/>
          </a:xfrm>
        </p:spPr>
        <p:txBody>
          <a:bodyPr>
            <a:normAutofit/>
          </a:bodyPr>
          <a:lstStyle/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Desenvolvida por Marshall Rosenberg;</a:t>
            </a:r>
          </a:p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 técnica CNV utiliza de forma conciliadora e pacífica de expressão;</a:t>
            </a:r>
          </a:p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Facilita a comunicação interpessoal;</a:t>
            </a:r>
          </a:p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Estratégia para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acalmar 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os combates verbais do nosso dia a dia;</a:t>
            </a:r>
          </a:p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Fortalece os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laços – pois 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aumenta a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compaixão e fraternidade;</a:t>
            </a:r>
            <a:endParaRPr lang="pt-BR" altLang="pt-BR" sz="24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Maior abertura e diálogo com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as equipes;</a:t>
            </a:r>
            <a:endParaRPr lang="pt-BR" altLang="pt-BR" sz="24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marL="342911" indent="-342911" eaLnBrk="1">
              <a:spcAft>
                <a:spcPts val="1151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Cria ambientes leves e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acolhedores.</a:t>
            </a:r>
            <a:endParaRPr lang="pt-BR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8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A360297-208C-EFB4-C2F5-E06C7F0F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65125"/>
            <a:ext cx="11046041" cy="1325563"/>
          </a:xfrm>
        </p:spPr>
        <p:txBody>
          <a:bodyPr/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Comunicação Não Violenta 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2C2B778-5491-F78C-A39B-7E57C848D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25" y="1460205"/>
            <a:ext cx="11681805" cy="4891766"/>
          </a:xfrm>
        </p:spPr>
        <p:txBody>
          <a:bodyPr>
            <a:normAutofit/>
          </a:bodyPr>
          <a:lstStyle/>
          <a:p>
            <a:pPr marL="0" indent="0" eaLnBrk="1">
              <a:buSzPct val="45000"/>
              <a:buNone/>
            </a:pPr>
            <a:r>
              <a:rPr lang="pt-BR" altLang="pt-BR" sz="2400" dirty="0">
                <a:solidFill>
                  <a:schemeClr val="accent5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Na prática:</a:t>
            </a:r>
          </a:p>
          <a:p>
            <a:pPr eaLnBrk="1">
              <a:buSzPct val="45000"/>
            </a:pPr>
            <a:endParaRPr lang="pt-BR" altLang="pt-BR" sz="12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marL="457200" lvl="1" indent="-457200" eaLnBrk="1">
              <a:spcBef>
                <a:spcPct val="0"/>
              </a:spcBef>
              <a:spcAft>
                <a:spcPts val="1150"/>
              </a:spcAft>
              <a:buSzPct val="100000"/>
            </a:pP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Busque a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compreensão, colaboração</a:t>
            </a: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e empatia;</a:t>
            </a:r>
            <a:endParaRPr lang="pt-BR" altLang="pt-BR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marL="457200" lvl="1" indent="-457200" eaLnBrk="1">
              <a:spcBef>
                <a:spcPct val="0"/>
              </a:spcBef>
              <a:spcAft>
                <a:spcPts val="1150"/>
              </a:spcAft>
              <a:buSzPct val="100000"/>
            </a:pP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Evite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palavras e gestos agressivos;</a:t>
            </a:r>
            <a:endParaRPr lang="pt-BR" altLang="pt-BR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marL="457200" lvl="1" indent="-457200" eaLnBrk="1">
              <a:spcBef>
                <a:spcPct val="0"/>
              </a:spcBef>
              <a:spcAft>
                <a:spcPts val="913"/>
              </a:spcAft>
              <a:buSzPct val="100000"/>
            </a:pP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Não acuse ou julgue por suas crenças e interpretações;</a:t>
            </a:r>
          </a:p>
          <a:p>
            <a:pPr marL="457200" lvl="1" indent="-457200" eaLnBrk="1">
              <a:spcBef>
                <a:spcPct val="0"/>
              </a:spcBef>
              <a:spcAft>
                <a:spcPts val="1150"/>
              </a:spcAft>
              <a:buSzPct val="100000"/>
            </a:pP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 objetivo </a:t>
            </a: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é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resolver </a:t>
            </a: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um fato que dificulta o relacionamento;</a:t>
            </a:r>
          </a:p>
          <a:p>
            <a:pPr marL="457200" lvl="1" indent="-457200" eaLnBrk="1">
              <a:spcBef>
                <a:spcPct val="0"/>
              </a:spcBef>
              <a:spcAft>
                <a:spcPts val="1150"/>
              </a:spcAft>
              <a:buSzPct val="100000"/>
            </a:pP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Utilize de compaixão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para </a:t>
            </a: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entrar em acordos harmoniosos;</a:t>
            </a:r>
          </a:p>
          <a:p>
            <a:pPr marL="457200" lvl="1" indent="-457200" eaLnBrk="1">
              <a:spcBef>
                <a:spcPct val="0"/>
              </a:spcBef>
              <a:spcAft>
                <a:spcPts val="1150"/>
              </a:spcAft>
              <a:buSzPct val="100000"/>
            </a:pP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Não leve para o lado pessoal,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faça entender que </a:t>
            </a: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as questões são profissionais;</a:t>
            </a:r>
          </a:p>
          <a:p>
            <a:pPr marL="457200" lvl="1" indent="-457200" eaLnBrk="1">
              <a:spcBef>
                <a:spcPct val="0"/>
              </a:spcBef>
              <a:spcAft>
                <a:spcPts val="1150"/>
              </a:spcAft>
              <a:buSzPct val="100000"/>
            </a:pPr>
            <a:r>
              <a:rPr lang="pt-BR" altLang="pt-BR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Utilize a ferramenta como uma forma de </a:t>
            </a:r>
            <a:r>
              <a:rPr lang="pt-BR" altLang="pt-BR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autoconhecimento.</a:t>
            </a:r>
            <a:endParaRPr lang="pt-BR" altLang="pt-BR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eaLnBrk="1">
              <a:spcAft>
                <a:spcPts val="1151"/>
              </a:spcAft>
              <a:buSzPct val="45000"/>
              <a:defRPr/>
            </a:pP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8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65125"/>
            <a:ext cx="11046041" cy="1325563"/>
          </a:xfrm>
        </p:spPr>
        <p:txBody>
          <a:bodyPr/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Comunicação Assertiva 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26" y="1460205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Objetiva e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direta. Diferente 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de ser rude e agressivo;</a:t>
            </a:r>
          </a:p>
          <a:p>
            <a:pPr>
              <a:lnSpc>
                <a:spcPct val="150000"/>
              </a:lnSpc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Ouvir a essência da mensagem, sem ruídos pessoais;</a:t>
            </a:r>
          </a:p>
          <a:p>
            <a:pPr>
              <a:lnSpc>
                <a:spcPct val="150000"/>
              </a:lnSpc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Ter embasamento quanto ao que diz;</a:t>
            </a:r>
          </a:p>
          <a:p>
            <a:pPr>
              <a:lnSpc>
                <a:spcPct val="150000"/>
              </a:lnSpc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Ter atenção à sua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fala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(entonação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, palavras utilizadas, gestos, </a:t>
            </a:r>
            <a:r>
              <a:rPr lang="pt-BR" altLang="pt-BR" sz="2400" dirty="0" err="1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etc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Saber o momento de falar;</a:t>
            </a:r>
          </a:p>
          <a:p>
            <a:pPr>
              <a:lnSpc>
                <a:spcPct val="150000"/>
              </a:lnSpc>
            </a:pP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Autoconhecimento e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conhecimento da equipe.</a:t>
            </a:r>
            <a:endParaRPr lang="pt-BR" altLang="pt-BR" sz="24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4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65125"/>
            <a:ext cx="11046041" cy="1325563"/>
          </a:xfrm>
        </p:spPr>
        <p:txBody>
          <a:bodyPr/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Ferramentas de D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esenvolvimento Profissional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6FB34161-D8DE-0D7C-868C-3A8E735D9A8A}"/>
              </a:ext>
            </a:extLst>
          </p:cNvPr>
          <p:cNvSpPr txBox="1">
            <a:spLocks/>
          </p:cNvSpPr>
          <p:nvPr/>
        </p:nvSpPr>
        <p:spPr>
          <a:xfrm>
            <a:off x="702014" y="1480141"/>
            <a:ext cx="11046041" cy="4351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Feedback positivo: 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Se o colaborador tem um comportamento desejado, deve ser reforçado! 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Incentivar atitudes positivas </a:t>
            </a:r>
            <a:r>
              <a:rPr lang="pt-BR" sz="1800" dirty="0" smtClean="0">
                <a:solidFill>
                  <a:schemeClr val="tx2">
                    <a:lumMod val="75000"/>
                  </a:schemeClr>
                </a:solidFill>
              </a:rPr>
              <a:t>(expectativa organizacional para o Ser)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Expressar quais os pontos devem ser mantidos para o desempenho profissional.</a:t>
            </a:r>
          </a:p>
          <a:p>
            <a:endParaRPr lang="pt-BR" sz="1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Feedback de desenvolvimento: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Reumanizar a empresa, conectando o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Ser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com o objetivo geral;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Concentra-se nos pontos fortes do colaborador, aumenta a confiança;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Não é apenas elogiar!</a:t>
            </a:r>
          </a:p>
          <a:p>
            <a:pPr lvl="1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Realizar crítica de forma construtiva </a:t>
            </a:r>
            <a:r>
              <a:rPr lang="pt-BR" sz="1800" dirty="0" smtClean="0">
                <a:solidFill>
                  <a:srgbClr val="44546A">
                    <a:lumMod val="75000"/>
                  </a:srgbClr>
                </a:solidFill>
              </a:rPr>
              <a:t>(evitar o colaborador na defensiva; problema é nosso)</a:t>
            </a:r>
            <a:r>
              <a:rPr lang="pt-BR" sz="2000" dirty="0" smtClean="0">
                <a:solidFill>
                  <a:srgbClr val="44546A">
                    <a:lumMod val="75000"/>
                  </a:srgbClr>
                </a:solidFill>
              </a:rPr>
              <a:t>.</a:t>
            </a:r>
            <a:endParaRPr lang="pt-BR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pt-BR" dirty="0" smtClean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lvl="1"/>
            <a:endParaRPr lang="pt-BR" dirty="0" smtClean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7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65125"/>
            <a:ext cx="11046041" cy="1325563"/>
          </a:xfrm>
        </p:spPr>
        <p:txBody>
          <a:bodyPr/>
          <a:lstStyle/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Feedback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019" y="555971"/>
            <a:ext cx="4496295" cy="5796000"/>
          </a:xfrm>
          <a:prstGeom prst="rect">
            <a:avLst/>
          </a:prstGeom>
        </p:spPr>
      </p:pic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26" y="1460205"/>
            <a:ext cx="4790340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altLang="pt-BR" sz="16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Identificação – acompanhamento de evolução;</a:t>
            </a:r>
          </a:p>
          <a:p>
            <a:pPr>
              <a:lnSpc>
                <a:spcPct val="150000"/>
              </a:lnSpc>
            </a:pPr>
            <a:r>
              <a:rPr lang="pt-BR" altLang="pt-BR" sz="16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Listar resultados negativos;</a:t>
            </a:r>
          </a:p>
          <a:p>
            <a:pPr>
              <a:lnSpc>
                <a:spcPct val="150000"/>
              </a:lnSpc>
            </a:pPr>
            <a:r>
              <a:rPr lang="pt-BR" altLang="pt-BR" sz="16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Listar comportamentos negativos;</a:t>
            </a:r>
          </a:p>
          <a:p>
            <a:pPr algn="just">
              <a:lnSpc>
                <a:spcPct val="150000"/>
              </a:lnSpc>
            </a:pPr>
            <a:r>
              <a:rPr lang="pt-BR" altLang="pt-BR" sz="16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Listar de forma vinculada as consequências ao colaborador dos resultados e comportamentos apontados;</a:t>
            </a:r>
          </a:p>
          <a:p>
            <a:pPr algn="just">
              <a:lnSpc>
                <a:spcPct val="150000"/>
              </a:lnSpc>
            </a:pPr>
            <a:r>
              <a:rPr lang="pt-BR" altLang="pt-BR" sz="16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Construir junto com colaborador o Plano de Ação para melhoria dos resultados e comportamentos – utilizando dos pontos fortes.</a:t>
            </a:r>
            <a:endParaRPr lang="pt-BR" altLang="pt-BR" sz="16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16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0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0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0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901314" y="622154"/>
            <a:ext cx="1982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Formulário guiado, gestor evita de entrar no aspecto pessoal junto ao colaborador avaliado.</a:t>
            </a:r>
          </a:p>
        </p:txBody>
      </p:sp>
      <p:sp>
        <p:nvSpPr>
          <p:cNvPr id="7" name="CaixaDeTexto 6"/>
          <p:cNvSpPr txBox="1"/>
          <p:nvPr/>
        </p:nvSpPr>
        <p:spPr>
          <a:xfrm flipH="1">
            <a:off x="9885129" y="1612143"/>
            <a:ext cx="20152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Com a CNV deve-se além de conhecer o colaborador e sua cultura, aplicar compaixão, entendimento e empatia para criar vínculo e gerar sentimento de que a reunião é para que ocorram melhorias alinhadas aos objetivos da empresa pelo comportamento e resultados do avaliado. </a:t>
            </a:r>
            <a:endParaRPr lang="pt-BR" sz="1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901314" y="4733702"/>
            <a:ext cx="1932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Utilizar a CA para orientar quanto ao plano de ação elaborado.</a:t>
            </a:r>
            <a:endParaRPr lang="pt-BR" sz="1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571878" y="621411"/>
            <a:ext cx="1330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</a:rPr>
              <a:t>Santa Casa</a:t>
            </a:r>
            <a:br>
              <a:rPr lang="pt-BR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São Carlos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65125"/>
            <a:ext cx="11046041" cy="1325563"/>
          </a:xfrm>
        </p:spPr>
        <p:txBody>
          <a:bodyPr/>
          <a:lstStyle/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Gestão por Competência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759" y="1551112"/>
            <a:ext cx="5400000" cy="171439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3800" y="2381408"/>
            <a:ext cx="5400000" cy="155475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6093" y="4122013"/>
            <a:ext cx="5400000" cy="186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1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12117"/>
            <a:ext cx="11046041" cy="1325563"/>
          </a:xfrm>
        </p:spPr>
        <p:txBody>
          <a:bodyPr/>
          <a:lstStyle/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Ferramentas de Desenvolvimento Profissional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6FB34161-D8DE-0D7C-868C-3A8E735D9A8A}"/>
              </a:ext>
            </a:extLst>
          </p:cNvPr>
          <p:cNvSpPr txBox="1">
            <a:spLocks/>
          </p:cNvSpPr>
          <p:nvPr/>
        </p:nvSpPr>
        <p:spPr>
          <a:xfrm>
            <a:off x="501752" y="1370449"/>
            <a:ext cx="11446566" cy="498152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Gestão por competência: 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Preparar a equipe para mudanças;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Funções e processos descritos e alinhados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</a:rPr>
              <a:t>– Empresa X Colaborador;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Avaliar o desempenho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</a:rPr>
              <a:t>– além de avaliar o colaborador, auxilia no diagnóstico operacional;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Definir e realizar planos de capacitação;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Manter registros e históricos;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Reconhecer não é “só falar”;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Não ferir as expectativas do colaborador;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Reconhecer Talentos e construir oportunidades.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pt-BR" sz="1600" dirty="0" smtClean="0"/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 smtClean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 smtClean="0"/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583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98683"/>
            <a:ext cx="10515600" cy="1325563"/>
          </a:xfrm>
        </p:spPr>
        <p:txBody>
          <a:bodyPr/>
          <a:lstStyle/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Aplicativos e Redes Sociais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2019" y="2216576"/>
            <a:ext cx="3563708" cy="2669341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 rot="151097">
            <a:off x="7630497" y="1655604"/>
            <a:ext cx="4253744" cy="360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49864"/>
              </a:avLst>
            </a:prstTxWarp>
            <a:spAutoFit/>
          </a:bodyPr>
          <a:lstStyle/>
          <a:p>
            <a:pPr algn="ctr"/>
            <a:r>
              <a:rPr lang="pt-BR" sz="6600" b="1" dirty="0">
                <a:ln w="0"/>
                <a:solidFill>
                  <a:schemeClr val="accent1">
                    <a:lumMod val="75000"/>
                  </a:schemeClr>
                </a:solidFill>
              </a:rPr>
              <a:t>Exposição e construção do Ser – Expectativas e sonhos – Rápidas </a:t>
            </a:r>
            <a:r>
              <a:rPr lang="pt-BR" sz="6600" b="1" dirty="0" smtClean="0">
                <a:ln w="0"/>
                <a:solidFill>
                  <a:schemeClr val="accent1">
                    <a:lumMod val="75000"/>
                  </a:schemeClr>
                </a:solidFill>
              </a:rPr>
              <a:t>informações</a:t>
            </a:r>
            <a:endParaRPr lang="pt-BR" sz="6600" b="1" dirty="0">
              <a:ln w="0"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7600241" y="1989733"/>
            <a:ext cx="4284000" cy="3391825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21512851"/>
              </a:avLst>
            </a:prstTxWarp>
            <a:spAutoFit/>
          </a:bodyPr>
          <a:lstStyle/>
          <a:p>
            <a:pPr algn="ctr"/>
            <a:r>
              <a:rPr lang="pt-BR" sz="19900" b="1" dirty="0" smtClean="0">
                <a:ln w="0"/>
                <a:solidFill>
                  <a:schemeClr val="accent1">
                    <a:lumMod val="75000"/>
                  </a:schemeClr>
                </a:solidFill>
              </a:rPr>
              <a:t>–  </a:t>
            </a:r>
            <a:r>
              <a:rPr lang="pt-BR" sz="19900" b="1" dirty="0">
                <a:ln w="0"/>
                <a:solidFill>
                  <a:schemeClr val="accent1">
                    <a:lumMod val="75000"/>
                  </a:schemeClr>
                </a:solidFill>
              </a:rPr>
              <a:t>Transferência de valores – Afeto e vínculo </a:t>
            </a:r>
            <a:r>
              <a:rPr lang="pt-BR" sz="19900" b="1" dirty="0" smtClean="0">
                <a:ln w="0"/>
                <a:solidFill>
                  <a:schemeClr val="accent1">
                    <a:lumMod val="75000"/>
                  </a:schemeClr>
                </a:solidFill>
              </a:rPr>
              <a:t>– Composição social/ Pertencimento – </a:t>
            </a:r>
            <a:endParaRPr lang="pt-BR" sz="19900" b="1" dirty="0">
              <a:ln w="0"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 txBox="1">
            <a:spLocks/>
          </p:cNvSpPr>
          <p:nvPr/>
        </p:nvSpPr>
        <p:spPr>
          <a:xfrm>
            <a:off x="626273" y="178566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Representa a interatividade entre indivíduos;</a:t>
            </a:r>
          </a:p>
          <a:p>
            <a:pPr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Facilitar recebimento e troca de informação;</a:t>
            </a:r>
          </a:p>
          <a:p>
            <a:pPr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Agilizar comunicação;</a:t>
            </a:r>
          </a:p>
          <a:p>
            <a:pPr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Cria unidade entre pessoas e ideias;</a:t>
            </a:r>
          </a:p>
          <a:p>
            <a:pPr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Compartilha e cria conteúdos e visão de mundo.</a:t>
            </a:r>
          </a:p>
          <a:p>
            <a:pPr>
              <a:lnSpc>
                <a:spcPct val="150000"/>
              </a:lnSpc>
            </a:pPr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3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 txBox="1">
            <a:spLocks/>
          </p:cNvSpPr>
          <p:nvPr/>
        </p:nvSpPr>
        <p:spPr>
          <a:xfrm>
            <a:off x="307759" y="3986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Aplicativos e Redes Sociais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Uso Excessivo De Celular - Revista Locaweb | Scrib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8" y="2009781"/>
            <a:ext cx="334117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377541" y="4754022"/>
            <a:ext cx="294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Arial Black" panose="020B0A04020102020204" pitchFamily="34" charset="0"/>
              </a:rPr>
              <a:t>Todo excesso causa dependência ou desequilíbrio!</a:t>
            </a:r>
          </a:p>
          <a:p>
            <a:pPr algn="ctr"/>
            <a:endParaRPr lang="pt-BR" sz="1200" dirty="0" smtClean="0">
              <a:latin typeface="Arial Black" panose="020B0A040201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84927" y="2418255"/>
            <a:ext cx="191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Arial Black" panose="020B0A04020102020204" pitchFamily="34" charset="0"/>
              </a:rPr>
              <a:t>Todo excesso esconde uma falta!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 txBox="1">
            <a:spLocks/>
          </p:cNvSpPr>
          <p:nvPr/>
        </p:nvSpPr>
        <p:spPr>
          <a:xfrm>
            <a:off x="5036713" y="1596504"/>
            <a:ext cx="68845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 uso excessivo de redes sociais tem sido associado a um maior risco de isolamento social, solidão e </a:t>
            </a:r>
            <a:r>
              <a:rPr lang="pt-BR" altLang="pt-BR" sz="2400" b="1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baixa autoestima.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altLang="pt-BR" sz="2400" b="1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Expectativas falsas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podem ser criadas e a </a:t>
            </a:r>
            <a:r>
              <a:rPr lang="pt-BR" altLang="pt-BR" sz="2400" b="1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personalidade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pode ser </a:t>
            </a:r>
            <a:r>
              <a:rPr lang="pt-BR" altLang="pt-BR" sz="2400" b="1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afetada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de forma negativa – a depender do que se vincula a pessoa.</a:t>
            </a:r>
          </a:p>
          <a:p>
            <a:pPr algn="ctr">
              <a:lnSpc>
                <a:spcPct val="150000"/>
              </a:lnSpc>
            </a:pPr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/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/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/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/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/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698258" y="1834773"/>
            <a:ext cx="191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 smtClean="0">
                <a:latin typeface="Arial Black" panose="020B0A04020102020204" pitchFamily="34" charset="0"/>
              </a:rPr>
              <a:t>Exposição em redes é mais agressiva</a:t>
            </a:r>
            <a:endParaRPr lang="pt-BR" sz="1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28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 txBox="1">
            <a:spLocks/>
          </p:cNvSpPr>
          <p:nvPr/>
        </p:nvSpPr>
        <p:spPr>
          <a:xfrm>
            <a:off x="307759" y="3854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err="1" smtClean="0">
                <a:solidFill>
                  <a:schemeClr val="accent1">
                    <a:lumMod val="75000"/>
                  </a:schemeClr>
                </a:solidFill>
              </a:rPr>
              <a:t>Whatsapp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 txBox="1">
            <a:spLocks/>
          </p:cNvSpPr>
          <p:nvPr/>
        </p:nvSpPr>
        <p:spPr>
          <a:xfrm>
            <a:off x="307759" y="1220467"/>
            <a:ext cx="115764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200"/>
              </a:spcAft>
              <a:buNone/>
            </a:pPr>
            <a:r>
              <a:rPr lang="pt-BR" altLang="pt-BR" sz="2400" b="1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 WhatsApp é a rede social mais utilizada no </a:t>
            </a:r>
            <a:r>
              <a:rPr lang="pt-BR" altLang="pt-BR" sz="2400" b="1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Brasil!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De acordo com os dados da </a:t>
            </a:r>
            <a:r>
              <a:rPr lang="pt-BR" altLang="pt-BR" sz="2400" i="1" dirty="0" err="1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We</a:t>
            </a:r>
            <a:r>
              <a:rPr lang="pt-BR" altLang="pt-BR" sz="2400" i="1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Are Social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, </a:t>
            </a:r>
            <a:r>
              <a:rPr lang="pt-BR" altLang="pt-BR" sz="2400" b="1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93,4</a:t>
            </a:r>
            <a:r>
              <a:rPr lang="pt-BR" altLang="pt-BR" sz="2400" b="1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%</a:t>
            </a:r>
            <a:r>
              <a:rPr lang="pt-BR" altLang="pt-BR" sz="2400" dirty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 das pessoas que usam internet no país também utilizam o </a:t>
            </a: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aplicativo.</a:t>
            </a:r>
            <a:endParaRPr lang="pt-BR" altLang="pt-BR" sz="2400" dirty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00000"/>
              </a:lnSpc>
              <a:spcAft>
                <a:spcPts val="200"/>
              </a:spcAft>
              <a:buNone/>
            </a:pPr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 descr="O uso excessivo do smartphone está causando problemas a sua postur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0" b="22816"/>
          <a:stretch/>
        </p:blipFill>
        <p:spPr bwMode="auto">
          <a:xfrm>
            <a:off x="7300524" y="3385695"/>
            <a:ext cx="4583717" cy="210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720529" y="3062724"/>
            <a:ext cx="6697667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Sua instituição utiliza grupos?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	Quantas coisas deixamos passar?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		As pessoas estão saudáveis com isto?</a:t>
            </a:r>
            <a:endParaRPr lang="pt-BR" sz="2400" b="1" dirty="0">
              <a:solidFill>
                <a:schemeClr val="accent1">
                  <a:lumMod val="75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9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59" y="351873"/>
            <a:ext cx="11046041" cy="1325563"/>
          </a:xfrm>
        </p:spPr>
        <p:txBody>
          <a:bodyPr/>
          <a:lstStyle/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Controle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altLang="pt-BR" sz="2800" dirty="0">
              <a:solidFill>
                <a:srgbClr val="000000"/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368" y="677296"/>
            <a:ext cx="3792369" cy="4983422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12" name="CaixaDeTexto 11"/>
          <p:cNvSpPr txBox="1"/>
          <p:nvPr/>
        </p:nvSpPr>
        <p:spPr>
          <a:xfrm>
            <a:off x="334263" y="1361178"/>
            <a:ext cx="7524276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dirty="0" smtClean="0"/>
              <a:t>Criação formal, com necessidade avaliada e de participação </a:t>
            </a:r>
            <a:r>
              <a:rPr lang="pt-BR" b="1" dirty="0" smtClean="0"/>
              <a:t>não</a:t>
            </a:r>
            <a:r>
              <a:rPr lang="pt-BR" dirty="0" smtClean="0"/>
              <a:t> obrigatória;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Texto de boas vindas e Política estabelecida;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Usar somente através de ferramentas corporativas;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Foco no assunto/ objetivo do grupo;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Cumprimento da LGPD;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Não expor os profissionais;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Controle junto a TIC;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Respeito a jornada de trabalho;</a:t>
            </a:r>
            <a:endParaRPr lang="pt-BR" dirty="0"/>
          </a:p>
          <a:p>
            <a:pPr>
              <a:spcAft>
                <a:spcPts val="600"/>
              </a:spcAft>
            </a:pPr>
            <a:r>
              <a:rPr lang="pt-BR" dirty="0" smtClean="0"/>
              <a:t>Não são permitidas solicitações fora do horário;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Não expor conversas privadas;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Está sujeita as normas e sanções corporativas;</a:t>
            </a:r>
          </a:p>
          <a:p>
            <a:pPr>
              <a:spcAft>
                <a:spcPts val="600"/>
              </a:spcAft>
            </a:pPr>
            <a:r>
              <a:rPr lang="pt-BR" dirty="0" smtClean="0"/>
              <a:t>Responsabilidade compartilhada.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381378" y="621411"/>
            <a:ext cx="1330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</a:rPr>
              <a:t>Santa Casa</a:t>
            </a:r>
            <a:br>
              <a:rPr lang="pt-BR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São Carlos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4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495" y="2611990"/>
            <a:ext cx="3600000" cy="277348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1907706" y="1652216"/>
            <a:ext cx="83765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pt-BR" sz="7200" b="1" cap="none" spc="0" dirty="0" smtClean="0">
                <a:ln w="0"/>
                <a:solidFill>
                  <a:srgbClr val="FF0000"/>
                </a:solidFill>
                <a:latin typeface="Forte" panose="03060902040502070203" pitchFamily="66" charset="0"/>
              </a:rPr>
              <a:t>E se tudo der errado?</a:t>
            </a:r>
            <a:endParaRPr lang="pt-BR" sz="7200" b="1" cap="none" spc="0" dirty="0">
              <a:ln w="0"/>
              <a:solidFill>
                <a:srgbClr val="FF0000"/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71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1804" y="785331"/>
            <a:ext cx="8308392" cy="395532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0242" name="Picture 2" descr="Ajuste Dos Comprimidos, Da Taça E Das Drogas Médicos Ilustra??o Do Vetor  Ilustração do Vetor - Ilustração de deleite, bolus: 154594256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0" r="44115" b="12244"/>
          <a:stretch/>
        </p:blipFill>
        <p:spPr bwMode="auto">
          <a:xfrm>
            <a:off x="9928811" y="3771193"/>
            <a:ext cx="1627646" cy="103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Ajuste Dos Comprimidos, Da Taça E Das Drogas Médicos Ilustra??o Do Vetor  Ilustração do Vetor - Ilustração de deleite, bolus: 154594256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4" r="5795" b="51061"/>
          <a:stretch/>
        </p:blipFill>
        <p:spPr bwMode="auto">
          <a:xfrm>
            <a:off x="10822585" y="3164599"/>
            <a:ext cx="1187355" cy="89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2521258" y="4713360"/>
            <a:ext cx="71104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65</a:t>
            </a:r>
            <a:r>
              <a:rPr lang="pt-BR" sz="2400" b="1" dirty="0">
                <a:solidFill>
                  <a:schemeClr val="tx2">
                    <a:lumMod val="75000"/>
                  </a:schemeClr>
                </a:solidFill>
              </a:rPr>
              <a:t>%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das empresas não possuem um ponto de acolhimento para os seus funcionários – apenas 25% dos participantes afirmaram ter suporte e 9,6% declaram que apesar de suas companhias disponibilizarem um atendimento, ele não é eficaz.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868630" y="6044969"/>
            <a:ext cx="1788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Mindsight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, 2023.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2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 txBox="1">
            <a:spLocks/>
          </p:cNvSpPr>
          <p:nvPr/>
        </p:nvSpPr>
        <p:spPr>
          <a:xfrm>
            <a:off x="307759" y="325369"/>
            <a:ext cx="110460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Canal de Notificação Comportamental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0408AF7D-A29B-C899-5801-E5F4E30D490D}"/>
              </a:ext>
            </a:extLst>
          </p:cNvPr>
          <p:cNvSpPr txBox="1">
            <a:spLocks/>
          </p:cNvSpPr>
          <p:nvPr/>
        </p:nvSpPr>
        <p:spPr>
          <a:xfrm>
            <a:off x="676922" y="1579852"/>
            <a:ext cx="110962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A notificação de evento comportamental busca identificar oportunidades de melhoria nas relações de trabalho;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O canal tem o objetivo de trazer voz aos profissionais, permitindo que os gestores apliquem ações e apoiem nas mudanças comportamentais;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 smtClean="0">
                <a:solidFill>
                  <a:schemeClr val="tx2">
                    <a:lumMod val="75000"/>
                  </a:schemeClr>
                </a:solidFill>
                <a:latin typeface="Liberation Sans"/>
                <a:ea typeface="Segoe UI" panose="020B0502040204020203" pitchFamily="34" charset="0"/>
                <a:cs typeface="Tahoma" panose="020B0604030504040204" pitchFamily="34" charset="0"/>
              </a:rPr>
              <a:t>Disponível nos ambientes da instituição.</a:t>
            </a:r>
          </a:p>
          <a:p>
            <a:pPr algn="just"/>
            <a:endParaRPr lang="pt-BR" altLang="pt-BR" sz="2400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just"/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just"/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just"/>
            <a:endParaRPr lang="pt-BR" altLang="pt-BR" dirty="0" smtClean="0">
              <a:solidFill>
                <a:schemeClr val="tx2">
                  <a:lumMod val="75000"/>
                </a:schemeClr>
              </a:solidFill>
              <a:latin typeface="Liberation Sans"/>
              <a:ea typeface="Segoe UI" panose="020B0502040204020203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9451" y="4419871"/>
            <a:ext cx="1491342" cy="15410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714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40" y="677296"/>
            <a:ext cx="10355120" cy="446784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03599" y="4836078"/>
            <a:ext cx="609685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9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233" y="622654"/>
            <a:ext cx="9733533" cy="511490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79970" y="5589865"/>
            <a:ext cx="609685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742" y="677296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59" y="574258"/>
            <a:ext cx="8172000" cy="5856856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8576164" y="2168729"/>
            <a:ext cx="338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tx2">
                    <a:lumMod val="75000"/>
                  </a:schemeClr>
                </a:solidFill>
              </a:rPr>
              <a:t>Não há uma receita infalível, no entanto, partindo dos elementos constantes dos diversos conceitos de assédio, podemos avaliar as denúncias ou queixas de forma a adotar critérios de </a:t>
            </a:r>
            <a:r>
              <a:rPr lang="pt-BR" sz="1600" dirty="0" smtClean="0">
                <a:solidFill>
                  <a:schemeClr val="tx2">
                    <a:lumMod val="75000"/>
                  </a:schemeClr>
                </a:solidFill>
              </a:rPr>
              <a:t>prioridade </a:t>
            </a:r>
            <a:r>
              <a:rPr lang="pt-BR" sz="1600" dirty="0">
                <a:solidFill>
                  <a:schemeClr val="tx2">
                    <a:lumMod val="75000"/>
                  </a:schemeClr>
                </a:solidFill>
              </a:rPr>
              <a:t>e de melhor encaminhamento em cada caso.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576164" y="1908581"/>
            <a:ext cx="338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Como avaliar uma denúncia?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164" y="3984611"/>
            <a:ext cx="3384000" cy="129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8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832513" y="1534107"/>
            <a:ext cx="110517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ileron Bold"/>
              </a:rPr>
              <a:t>Mandato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ileron Bold"/>
              </a:rPr>
              <a:t>: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24 meses (nomeada em portaria); </a:t>
            </a:r>
          </a:p>
          <a:p>
            <a:pPr algn="just">
              <a:lnSpc>
                <a:spcPct val="200000"/>
              </a:lnSpc>
            </a:pP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ileron Bold"/>
              </a:rPr>
              <a:t>Frequência das reuniões: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reuniões ordinárias (a cada 2 meses) e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ileron"/>
              </a:rPr>
              <a:t>reuniões extraordinárias; </a:t>
            </a: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ileron Bold"/>
              </a:rPr>
              <a:t>Arquivo 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ileron Bold"/>
              </a:rPr>
              <a:t>de processos: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20 anos; </a:t>
            </a:r>
          </a:p>
          <a:p>
            <a:pPr algn="just">
              <a:lnSpc>
                <a:spcPct val="200000"/>
              </a:lnSpc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ileron Bold"/>
              </a:rPr>
              <a:t>Membros Ativos: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Internos e externos à instituição. Composta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ileron"/>
              </a:rPr>
              <a:t>por provedor,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a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ileron"/>
              </a:rPr>
              <a:t>lta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gestão,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ileron"/>
              </a:rPr>
              <a:t>representante do sindicato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,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ileron"/>
              </a:rPr>
              <a:t>advogado, membro do RH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ileron"/>
              </a:rPr>
              <a:t>e </a:t>
            </a:r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ileron"/>
              </a:rPr>
              <a:t>secretário.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 txBox="1">
            <a:spLocks/>
          </p:cNvSpPr>
          <p:nvPr/>
        </p:nvSpPr>
        <p:spPr>
          <a:xfrm>
            <a:off x="307759" y="352665"/>
            <a:ext cx="110460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Comissão de Eventos Comportamentais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90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6FB34161-D8DE-0D7C-868C-3A8E735D9A8A}"/>
              </a:ext>
            </a:extLst>
          </p:cNvPr>
          <p:cNvSpPr txBox="1">
            <a:spLocks/>
          </p:cNvSpPr>
          <p:nvPr/>
        </p:nvSpPr>
        <p:spPr>
          <a:xfrm>
            <a:off x="768824" y="2198432"/>
            <a:ext cx="11115417" cy="35898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Sigilo e Segurança na Notificação: </a:t>
            </a:r>
          </a:p>
          <a:p>
            <a:pPr marL="457200" lvl="1" indent="0" algn="just">
              <a:lnSpc>
                <a:spcPct val="150000"/>
              </a:lnSpc>
              <a:spcAft>
                <a:spcPts val="400"/>
              </a:spcAft>
              <a:buNone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A 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Central de Relacionamento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 da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Santa Casa de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São Carlos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tem o compromisso de garantir o sigilo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do Notificante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. No entanto, pode ser necessário que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em alguns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casos o sigilo seja quebrado para que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mais informações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do caso sejam adquiridas, como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por exemplo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em caso de oitivas.</a:t>
            </a:r>
            <a:endParaRPr lang="pt-BR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pt-BR" sz="1600" dirty="0" smtClean="0"/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 smtClean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 smtClean="0"/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pt-BR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 txBox="1">
            <a:spLocks/>
          </p:cNvSpPr>
          <p:nvPr/>
        </p:nvSpPr>
        <p:spPr>
          <a:xfrm>
            <a:off x="307759" y="352665"/>
            <a:ext cx="110460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Canal de Notificação Comportamental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image12.pn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819021" y="1068712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4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8B6115EB-6C24-D747-0A48-1A73C1399B27}"/>
              </a:ext>
            </a:extLst>
          </p:cNvPr>
          <p:cNvSpPr txBox="1">
            <a:spLocks/>
          </p:cNvSpPr>
          <p:nvPr/>
        </p:nvSpPr>
        <p:spPr>
          <a:xfrm>
            <a:off x="307759" y="352665"/>
            <a:ext cx="110460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Canal de Notificação Comportamental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278" y="1493418"/>
            <a:ext cx="6967094" cy="4146858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14648" y="5640276"/>
            <a:ext cx="11613472" cy="0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1000" y="1493418"/>
            <a:ext cx="11613472" cy="0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748" y="1514788"/>
            <a:ext cx="4759812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773" y="-945606"/>
            <a:ext cx="4752975" cy="5610225"/>
          </a:xfrm>
          <a:prstGeom prst="rect">
            <a:avLst/>
          </a:prstGeom>
          <a:effectLst>
            <a:softEdge rad="1270000"/>
          </a:effectLst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920965"/>
              </p:ext>
            </p:extLst>
          </p:nvPr>
        </p:nvGraphicFramePr>
        <p:xfrm>
          <a:off x="3728482" y="4861211"/>
          <a:ext cx="4772025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0" name="Imagem de Bitmap" r:id="rId6" imgW="8040222" imgH="2542857" progId="Paint.Picture">
                  <p:embed/>
                </p:oleObj>
              </mc:Choice>
              <mc:Fallback>
                <p:oleObj name="Imagem de Bitmap" r:id="rId6" imgW="8040222" imgH="2542857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482" y="4861211"/>
                        <a:ext cx="4772025" cy="155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2721755" y="814816"/>
            <a:ext cx="91624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rgbClr val="361B00"/>
                </a:solidFill>
              </a:rPr>
              <a:t>“</a:t>
            </a:r>
            <a:r>
              <a:rPr lang="pt-BR" sz="1600" b="1" dirty="0" smtClean="0">
                <a:solidFill>
                  <a:srgbClr val="361B00"/>
                </a:solidFill>
              </a:rPr>
              <a:t>Não é a crítica que conta</a:t>
            </a:r>
            <a:r>
              <a:rPr lang="pt-BR" sz="1600" dirty="0" smtClean="0">
                <a:solidFill>
                  <a:srgbClr val="361B00"/>
                </a:solidFill>
              </a:rPr>
              <a:t>, não é o homem que aponta como o forte tropeça ou como o executor de façanhas poderia fazer melhor.</a:t>
            </a:r>
          </a:p>
          <a:p>
            <a:pPr algn="just"/>
            <a:r>
              <a:rPr lang="pt-BR" sz="1600" b="1" dirty="0" smtClean="0">
                <a:solidFill>
                  <a:srgbClr val="361B00"/>
                </a:solidFill>
              </a:rPr>
              <a:t>O crédito pertence ao Homem que está de fato na arena</a:t>
            </a:r>
            <a:r>
              <a:rPr lang="pt-BR" sz="1600" dirty="0" smtClean="0">
                <a:solidFill>
                  <a:srgbClr val="361B00"/>
                </a:solidFill>
              </a:rPr>
              <a:t>, cuja face está marcada por poeira, suor e sangue. Que luta com valentia, que erra e que fracassa, de novo e de novo... </a:t>
            </a:r>
            <a:r>
              <a:rPr lang="pt-BR" sz="1600" b="1" dirty="0" smtClean="0">
                <a:solidFill>
                  <a:srgbClr val="361B00"/>
                </a:solidFill>
              </a:rPr>
              <a:t>Pois não existe esforço sem erros e sem fracassos.</a:t>
            </a:r>
          </a:p>
          <a:p>
            <a:pPr algn="just"/>
            <a:r>
              <a:rPr lang="pt-BR" sz="1600" dirty="0" smtClean="0">
                <a:solidFill>
                  <a:srgbClr val="361B00"/>
                </a:solidFill>
              </a:rPr>
              <a:t>Pertence àquele que luta para de fato realizar a façanha, </a:t>
            </a:r>
            <a:r>
              <a:rPr lang="pt-BR" sz="1600" b="1" dirty="0" smtClean="0">
                <a:solidFill>
                  <a:srgbClr val="361B00"/>
                </a:solidFill>
              </a:rPr>
              <a:t>que conhece os grandes entusiasmos, as grandes devoções e que se dedica a uma causa nobre.</a:t>
            </a:r>
          </a:p>
          <a:p>
            <a:pPr algn="just"/>
            <a:r>
              <a:rPr lang="pt-BR" sz="1600" dirty="0" smtClean="0">
                <a:solidFill>
                  <a:srgbClr val="361B00"/>
                </a:solidFill>
              </a:rPr>
              <a:t>Que no seu melhor, conhece o triunfo da grande conquista e que no seu pior, caso fracasse, pelo menos fracassou enquanto ousava muito.</a:t>
            </a:r>
          </a:p>
          <a:p>
            <a:pPr algn="just"/>
            <a:r>
              <a:rPr lang="pt-BR" sz="1600" dirty="0" smtClean="0">
                <a:solidFill>
                  <a:srgbClr val="361B00"/>
                </a:solidFill>
              </a:rPr>
              <a:t>Então seu lugar jamais será com as frias e tímidas almas que não conhecem vitória, nem derrota.”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2758745" y="3342761"/>
            <a:ext cx="9162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 smtClean="0">
                <a:solidFill>
                  <a:srgbClr val="361B00"/>
                </a:solidFill>
              </a:rPr>
              <a:t>Theodore Roosevelt, Cidadania em uma República, 1910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07759" y="4592786"/>
            <a:ext cx="2803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smtClean="0">
                <a:latin typeface="Mistral" panose="03090702030407020403" pitchFamily="66" charset="0"/>
              </a:rPr>
              <a:t>Muito obrigado!</a:t>
            </a:r>
            <a:endParaRPr lang="pt-BR" sz="40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6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6962</TotalTime>
  <Words>1262</Words>
  <Application>Microsoft Office PowerPoint</Application>
  <PresentationFormat>Widescreen</PresentationFormat>
  <Paragraphs>165</Paragraphs>
  <Slides>23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7" baseType="lpstr">
      <vt:lpstr>Aileron</vt:lpstr>
      <vt:lpstr>Aileron Bold</vt:lpstr>
      <vt:lpstr>Arial</vt:lpstr>
      <vt:lpstr>Arial Black</vt:lpstr>
      <vt:lpstr>Bradley Hand ITC</vt:lpstr>
      <vt:lpstr>Calibri</vt:lpstr>
      <vt:lpstr>Calibri Light</vt:lpstr>
      <vt:lpstr>Forte</vt:lpstr>
      <vt:lpstr>Liberation Sans</vt:lpstr>
      <vt:lpstr>Mistral</vt:lpstr>
      <vt:lpstr>Segoe UI</vt:lpstr>
      <vt:lpstr>Tahoma</vt:lpstr>
      <vt:lpstr>Tema do Office</vt:lpstr>
      <vt:lpstr>Imagem de Bitmap</vt:lpstr>
      <vt:lpstr>A diferença entre o Assédio Moral e Cobrança Saudável por Resultados e o Uso de Aplicativos Fora ou na Jornada de Trabalho </vt:lpstr>
      <vt:lpstr>Cobrança Saudável – Qual caminho seguir?</vt:lpstr>
      <vt:lpstr>Comunicação Não Violenta </vt:lpstr>
      <vt:lpstr>Comunicação Não Violenta </vt:lpstr>
      <vt:lpstr>Comunicação Assertiva </vt:lpstr>
      <vt:lpstr>Ferramentas de Desenvolvimento Profissional</vt:lpstr>
      <vt:lpstr>Feedback</vt:lpstr>
      <vt:lpstr>Gestão por Competência</vt:lpstr>
      <vt:lpstr>Ferramentas de Desenvolvimento Profissional</vt:lpstr>
      <vt:lpstr>Aplicativos e Redes Sociais</vt:lpstr>
      <vt:lpstr>Apresentação do PowerPoint</vt:lpstr>
      <vt:lpstr>Apresentação do PowerPoint</vt:lpstr>
      <vt:lpstr>Controle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Dr Edison Ferreira da Silva | Sindhosfil</dc:creator>
  <cp:lastModifiedBy>Kevin Guilherme Biscassi</cp:lastModifiedBy>
  <cp:revision>186</cp:revision>
  <dcterms:created xsi:type="dcterms:W3CDTF">2023-08-02T18:29:12Z</dcterms:created>
  <dcterms:modified xsi:type="dcterms:W3CDTF">2023-10-14T17:45:41Z</dcterms:modified>
</cp:coreProperties>
</file>