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eading Now 71-78" panose="020B0604020202020204" charset="0"/>
      <p:regular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Open Sans Bold" panose="020B0806030504020204" pitchFamily="34" charset="0"/>
      <p:regular r:id="rId19"/>
      <p:bold r:id="rId20"/>
    </p:embeddedFont>
    <p:embeddedFont>
      <p:font typeface="Open Sans Light" panose="020B0306030504020204" pitchFamily="34" charset="0"/>
      <p:regular r:id="rId21"/>
      <p:italic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  <p:embeddedFont>
      <p:font typeface="Poppins ExtraBold" panose="00000900000000000000" pitchFamily="2" charset="0"/>
      <p:regular r:id="rId27"/>
      <p:bold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68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536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sv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10.sv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9222" b="-922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9531793" y="-892606"/>
            <a:ext cx="1543050" cy="3479652"/>
            <a:chOff x="0" y="0"/>
            <a:chExt cx="406400" cy="9164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916452"/>
            </a:xfrm>
            <a:custGeom>
              <a:avLst/>
              <a:gdLst/>
              <a:ahLst/>
              <a:cxnLst/>
              <a:rect l="l" t="t" r="r" b="b"/>
              <a:pathLst>
                <a:path w="406400" h="916452">
                  <a:moveTo>
                    <a:pt x="0" y="0"/>
                  </a:moveTo>
                  <a:lnTo>
                    <a:pt x="406400" y="0"/>
                  </a:lnTo>
                  <a:lnTo>
                    <a:pt x="406400" y="916452"/>
                  </a:lnTo>
                  <a:lnTo>
                    <a:pt x="0" y="916452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6400" cy="954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54280" y="7697257"/>
            <a:ext cx="1569402" cy="2025254"/>
            <a:chOff x="0" y="0"/>
            <a:chExt cx="413340" cy="533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3340" cy="533400"/>
            </a:xfrm>
            <a:custGeom>
              <a:avLst/>
              <a:gdLst/>
              <a:ahLst/>
              <a:cxnLst/>
              <a:rect l="l" t="t" r="r" b="b"/>
              <a:pathLst>
                <a:path w="413340" h="533400">
                  <a:moveTo>
                    <a:pt x="0" y="0"/>
                  </a:moveTo>
                  <a:lnTo>
                    <a:pt x="413340" y="0"/>
                  </a:lnTo>
                  <a:lnTo>
                    <a:pt x="41334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D16826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1334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48184" y="8213758"/>
            <a:ext cx="1543050" cy="2171630"/>
            <a:chOff x="0" y="0"/>
            <a:chExt cx="406400" cy="5719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571952"/>
            </a:xfrm>
            <a:custGeom>
              <a:avLst/>
              <a:gdLst/>
              <a:ahLst/>
              <a:cxnLst/>
              <a:rect l="l" t="t" r="r" b="b"/>
              <a:pathLst>
                <a:path w="406400" h="571952">
                  <a:moveTo>
                    <a:pt x="0" y="0"/>
                  </a:moveTo>
                  <a:lnTo>
                    <a:pt x="406400" y="0"/>
                  </a:lnTo>
                  <a:lnTo>
                    <a:pt x="406400" y="571952"/>
                  </a:lnTo>
                  <a:lnTo>
                    <a:pt x="0" y="571952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06400" cy="6100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2058283" y="5661645"/>
            <a:ext cx="432244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3" name="Group 13"/>
          <p:cNvGrpSpPr/>
          <p:nvPr/>
        </p:nvGrpSpPr>
        <p:grpSpPr>
          <a:xfrm>
            <a:off x="1015222" y="2743041"/>
            <a:ext cx="515441" cy="51544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97B2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096667" y="2331207"/>
            <a:ext cx="7364302" cy="5882551"/>
          </a:xfrm>
          <a:custGeom>
            <a:avLst/>
            <a:gdLst/>
            <a:ahLst/>
            <a:cxnLst/>
            <a:rect l="l" t="t" r="r" b="b"/>
            <a:pathLst>
              <a:path w="7364302" h="5882551">
                <a:moveTo>
                  <a:pt x="0" y="0"/>
                </a:moveTo>
                <a:lnTo>
                  <a:pt x="7364302" y="0"/>
                </a:lnTo>
                <a:lnTo>
                  <a:pt x="7364302" y="5882551"/>
                </a:lnTo>
                <a:lnTo>
                  <a:pt x="0" y="5882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321510" y="935371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524465" y="3848253"/>
            <a:ext cx="11326987" cy="83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50"/>
              </a:lnSpc>
            </a:pPr>
            <a:r>
              <a:rPr lang="en-US" sz="5000" spc="-270">
                <a:solidFill>
                  <a:srgbClr val="232932"/>
                </a:solidFill>
                <a:latin typeface="Poppins ExtraBold"/>
              </a:rPr>
              <a:t>DESENVOLVENDO APRENDIZES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4465" y="4658980"/>
            <a:ext cx="8638406" cy="669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79"/>
              </a:lnSpc>
            </a:pPr>
            <a:r>
              <a:rPr lang="en-US" sz="3999" spc="-215">
                <a:solidFill>
                  <a:srgbClr val="D16826"/>
                </a:solidFill>
                <a:latin typeface="Poppins ExtraBold"/>
              </a:rPr>
              <a:t>PARA A LIDERANÇA DO FUTURO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34045" y="2805754"/>
            <a:ext cx="7158628" cy="409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39"/>
              </a:lnSpc>
            </a:pPr>
            <a:r>
              <a:rPr lang="en-US" sz="2811" spc="-151">
                <a:solidFill>
                  <a:srgbClr val="232932"/>
                </a:solidFill>
                <a:latin typeface="Poppins ExtraBold"/>
              </a:rPr>
              <a:t>SECONCI - HOSPITAL REGIONAL DE COTIA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5927885"/>
            <a:ext cx="6797516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32932"/>
                </a:solidFill>
                <a:latin typeface="Poppins"/>
              </a:rPr>
              <a:t>O projeto apresentado a seguir foi desenvolvido no período de 04/2022 à 12/2022.</a:t>
            </a: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E92830C-124D-B485-4D3F-80CBFF64567A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5" name="Imagem 24" descr="Logotipo&#10;&#10;Descrição gerada automaticamente">
            <a:extLst>
              <a:ext uri="{FF2B5EF4-FFF2-40B4-BE49-F238E27FC236}">
                <a16:creationId xmlns:a16="http://schemas.microsoft.com/office/drawing/2014/main" id="{F28940C2-65D9-80BB-2D06-5010B723B8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CDDE589F-C991-B07E-445D-19C0C244D71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894" b="-1746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F4130A7F-5EE3-20ED-5223-9B38A15A487F}"/>
              </a:ext>
            </a:extLst>
          </p:cNvPr>
          <p:cNvSpPr/>
          <p:nvPr/>
        </p:nvSpPr>
        <p:spPr>
          <a:xfrm rot="16200000">
            <a:off x="12526698" y="4352241"/>
            <a:ext cx="6132760" cy="6132760"/>
          </a:xfrm>
          <a:custGeom>
            <a:avLst/>
            <a:gdLst/>
            <a:ahLst/>
            <a:cxnLst/>
            <a:rect l="l" t="t" r="r" b="b"/>
            <a:pathLst>
              <a:path w="6132760" h="6132760">
                <a:moveTo>
                  <a:pt x="0" y="0"/>
                </a:moveTo>
                <a:lnTo>
                  <a:pt x="6132760" y="0"/>
                </a:lnTo>
                <a:lnTo>
                  <a:pt x="6132760" y="6132760"/>
                </a:lnTo>
                <a:lnTo>
                  <a:pt x="0" y="61327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EA9F1A9-B5A9-C196-C155-D8483037F81E}"/>
              </a:ext>
            </a:extLst>
          </p:cNvPr>
          <p:cNvSpPr/>
          <p:nvPr/>
        </p:nvSpPr>
        <p:spPr>
          <a:xfrm>
            <a:off x="-152975" y="3260709"/>
            <a:ext cx="3471959" cy="1900108"/>
          </a:xfrm>
          <a:custGeom>
            <a:avLst/>
            <a:gdLst/>
            <a:ahLst/>
            <a:cxnLst/>
            <a:rect l="l" t="t" r="r" b="b"/>
            <a:pathLst>
              <a:path w="3471959" h="1900108">
                <a:moveTo>
                  <a:pt x="0" y="0"/>
                </a:moveTo>
                <a:lnTo>
                  <a:pt x="3471958" y="0"/>
                </a:lnTo>
                <a:lnTo>
                  <a:pt x="3471958" y="1900109"/>
                </a:lnTo>
                <a:lnTo>
                  <a:pt x="0" y="19001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B54E074F-C453-E5C7-3FEA-95681C1817FC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CC1065A-1906-67F2-CF28-DBE07407D21A}"/>
              </a:ext>
            </a:extLst>
          </p:cNvPr>
          <p:cNvSpPr/>
          <p:nvPr/>
        </p:nvSpPr>
        <p:spPr>
          <a:xfrm>
            <a:off x="611377" y="925830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53168331-CABF-F77D-E9AA-B30083EDC7CB}"/>
              </a:ext>
            </a:extLst>
          </p:cNvPr>
          <p:cNvGrpSpPr/>
          <p:nvPr/>
        </p:nvGrpSpPr>
        <p:grpSpPr>
          <a:xfrm>
            <a:off x="-531694" y="10164081"/>
            <a:ext cx="15251880" cy="5990849"/>
            <a:chOff x="0" y="0"/>
            <a:chExt cx="4926399" cy="1935061"/>
          </a:xfrm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A28B98E-4E6A-8968-0EAA-CE9FA8B92907}"/>
                </a:ext>
              </a:extLst>
            </p:cNvPr>
            <p:cNvSpPr/>
            <p:nvPr/>
          </p:nvSpPr>
          <p:spPr>
            <a:xfrm>
              <a:off x="0" y="0"/>
              <a:ext cx="4926399" cy="1935061"/>
            </a:xfrm>
            <a:custGeom>
              <a:avLst/>
              <a:gdLst/>
              <a:ahLst/>
              <a:cxnLst/>
              <a:rect l="l" t="t" r="r" b="b"/>
              <a:pathLst>
                <a:path w="4926399" h="1935061">
                  <a:moveTo>
                    <a:pt x="0" y="0"/>
                  </a:moveTo>
                  <a:lnTo>
                    <a:pt x="4926399" y="0"/>
                  </a:lnTo>
                  <a:lnTo>
                    <a:pt x="4926399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DB0A54B-7767-6B77-5528-BE2E8C60B43C}"/>
              </a:ext>
            </a:extLst>
          </p:cNvPr>
          <p:cNvSpPr/>
          <p:nvPr/>
        </p:nvSpPr>
        <p:spPr>
          <a:xfrm>
            <a:off x="9144000" y="5102943"/>
            <a:ext cx="8827781" cy="4487096"/>
          </a:xfrm>
          <a:prstGeom prst="roundRect">
            <a:avLst>
              <a:gd name="adj" fmla="val 5142"/>
            </a:avLst>
          </a:prstGeom>
          <a:solidFill>
            <a:srgbClr val="005968">
              <a:alpha val="61961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09240ED-1962-046B-4625-FD8E86C7B255}"/>
              </a:ext>
            </a:extLst>
          </p:cNvPr>
          <p:cNvSpPr txBox="1"/>
          <p:nvPr/>
        </p:nvSpPr>
        <p:spPr>
          <a:xfrm>
            <a:off x="9525000" y="6211312"/>
            <a:ext cx="81236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Seconci-SP desde 2007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1.200 colaboradores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138 leitos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Referência para 253 mil habitantes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ONA Nível 3 desde 2012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11º Melhor Hospital do Brasil – IBROSS 2022</a:t>
            </a: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E51F2B0E-24AE-F0E6-0D89-0B15C310D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  <p:grpSp>
        <p:nvGrpSpPr>
          <p:cNvPr id="17" name="Group 3">
            <a:extLst>
              <a:ext uri="{FF2B5EF4-FFF2-40B4-BE49-F238E27FC236}">
                <a16:creationId xmlns:a16="http://schemas.microsoft.com/office/drawing/2014/main" id="{3C031EE9-3160-197A-28F7-46788A7B42A2}"/>
              </a:ext>
            </a:extLst>
          </p:cNvPr>
          <p:cNvGrpSpPr/>
          <p:nvPr/>
        </p:nvGrpSpPr>
        <p:grpSpPr>
          <a:xfrm rot="5400000">
            <a:off x="-8755971" y="4599573"/>
            <a:ext cx="13947933" cy="4286339"/>
            <a:chOff x="0" y="0"/>
            <a:chExt cx="6296773" cy="1935061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75ECCF9D-48AA-6181-35C4-D8B39A32859B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5">
            <a:extLst>
              <a:ext uri="{FF2B5EF4-FFF2-40B4-BE49-F238E27FC236}">
                <a16:creationId xmlns:a16="http://schemas.microsoft.com/office/drawing/2014/main" id="{D9EF1D63-2A44-BBE5-0710-9B0D524E643A}"/>
              </a:ext>
            </a:extLst>
          </p:cNvPr>
          <p:cNvGrpSpPr/>
          <p:nvPr/>
        </p:nvGrpSpPr>
        <p:grpSpPr>
          <a:xfrm rot="5400000">
            <a:off x="-8911857" y="4545025"/>
            <a:ext cx="13947933" cy="4286339"/>
            <a:chOff x="0" y="0"/>
            <a:chExt cx="6296773" cy="1935061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0F502066-D7AD-77E5-1F65-7FB58D2E9307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F47C0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A437BD6-B484-DB1B-E237-A1B8A9631913}"/>
              </a:ext>
            </a:extLst>
          </p:cNvPr>
          <p:cNvSpPr txBox="1"/>
          <p:nvPr/>
        </p:nvSpPr>
        <p:spPr>
          <a:xfrm>
            <a:off x="9677400" y="5416832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HOSPITAL REGIONAL DE COTIA</a:t>
            </a:r>
          </a:p>
        </p:txBody>
      </p:sp>
    </p:spTree>
    <p:extLst>
      <p:ext uri="{BB962C8B-B14F-4D97-AF65-F5344CB8AC3E}">
        <p14:creationId xmlns:p14="http://schemas.microsoft.com/office/powerpoint/2010/main" val="1284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2526698" y="4352241"/>
            <a:ext cx="6132760" cy="6132760"/>
          </a:xfrm>
          <a:custGeom>
            <a:avLst/>
            <a:gdLst/>
            <a:ahLst/>
            <a:cxnLst/>
            <a:rect l="l" t="t" r="r" b="b"/>
            <a:pathLst>
              <a:path w="6132760" h="6132760">
                <a:moveTo>
                  <a:pt x="0" y="0"/>
                </a:moveTo>
                <a:lnTo>
                  <a:pt x="6132760" y="0"/>
                </a:lnTo>
                <a:lnTo>
                  <a:pt x="6132760" y="6132760"/>
                </a:lnTo>
                <a:lnTo>
                  <a:pt x="0" y="6132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5400000">
            <a:off x="-1792940" y="4862119"/>
            <a:ext cx="3471959" cy="1900108"/>
          </a:xfrm>
          <a:custGeom>
            <a:avLst/>
            <a:gdLst/>
            <a:ahLst/>
            <a:cxnLst/>
            <a:rect l="l" t="t" r="r" b="b"/>
            <a:pathLst>
              <a:path w="3471959" h="1900108">
                <a:moveTo>
                  <a:pt x="0" y="0"/>
                </a:moveTo>
                <a:lnTo>
                  <a:pt x="3471958" y="0"/>
                </a:lnTo>
                <a:lnTo>
                  <a:pt x="3471958" y="1900109"/>
                </a:lnTo>
                <a:lnTo>
                  <a:pt x="0" y="19001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4540636" y="4447491"/>
            <a:ext cx="11052442" cy="5143500"/>
          </a:xfrm>
          <a:custGeom>
            <a:avLst/>
            <a:gdLst/>
            <a:ahLst/>
            <a:cxnLst/>
            <a:rect l="l" t="t" r="r" b="b"/>
            <a:pathLst>
              <a:path w="11052442" h="5143500">
                <a:moveTo>
                  <a:pt x="0" y="0"/>
                </a:moveTo>
                <a:lnTo>
                  <a:pt x="11052442" y="0"/>
                </a:lnTo>
                <a:lnTo>
                  <a:pt x="11052442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9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6" name="Freeform 6"/>
          <p:cNvSpPr/>
          <p:nvPr/>
        </p:nvSpPr>
        <p:spPr>
          <a:xfrm>
            <a:off x="611377" y="925830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8464540" y="-137137"/>
            <a:ext cx="1220771" cy="1165837"/>
          </a:xfrm>
          <a:custGeom>
            <a:avLst/>
            <a:gdLst/>
            <a:ahLst/>
            <a:cxnLst/>
            <a:rect l="l" t="t" r="r" b="b"/>
            <a:pathLst>
              <a:path w="1220771" h="1165837">
                <a:moveTo>
                  <a:pt x="0" y="0"/>
                </a:moveTo>
                <a:lnTo>
                  <a:pt x="1220771" y="0"/>
                </a:lnTo>
                <a:lnTo>
                  <a:pt x="1220771" y="1165837"/>
                </a:lnTo>
                <a:lnTo>
                  <a:pt x="0" y="1165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-531694" y="10164081"/>
            <a:ext cx="15251880" cy="5990849"/>
            <a:chOff x="0" y="0"/>
            <a:chExt cx="4926399" cy="19350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26399" cy="1935061"/>
            </a:xfrm>
            <a:custGeom>
              <a:avLst/>
              <a:gdLst/>
              <a:ahLst/>
              <a:cxnLst/>
              <a:rect l="l" t="t" r="r" b="b"/>
              <a:pathLst>
                <a:path w="4926399" h="1935061">
                  <a:moveTo>
                    <a:pt x="0" y="0"/>
                  </a:moveTo>
                  <a:lnTo>
                    <a:pt x="4926399" y="0"/>
                  </a:lnTo>
                  <a:lnTo>
                    <a:pt x="4926399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10679" y="2267179"/>
            <a:ext cx="14866641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</a:rPr>
              <a:t>O Programa de Aprendizagem insere jovens no mundo do trabalho, contribuindo para a formação pessoal e profissional potencializando o exercício da cidadania e protagonismo. </a:t>
            </a:r>
          </a:p>
          <a:p>
            <a:pPr algn="ctr">
              <a:lnSpc>
                <a:spcPts val="3359"/>
              </a:lnSpc>
            </a:pPr>
            <a:endParaRPr lang="en-US" sz="240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694922" y="3213051"/>
            <a:ext cx="12898156" cy="84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</a:rPr>
              <a:t>Em 2022,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contratamos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23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aprendizes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retomando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atividades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presenciais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pós-pandemia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. </a:t>
            </a:r>
          </a:p>
          <a:p>
            <a:pPr algn="ctr">
              <a:lnSpc>
                <a:spcPts val="3359"/>
              </a:lnSpc>
            </a:pPr>
            <a:endParaRPr lang="en-US" sz="2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360797" y="1267054"/>
            <a:ext cx="342825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D16826"/>
                </a:solidFill>
                <a:latin typeface="Open Sans Bold"/>
              </a:rPr>
              <a:t>AVALIAÇÃO 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8157CDF-82ED-BA1F-7216-38BAEA09E0F0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564E7C18-CA0B-1B45-A618-3972C62F1FC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  <p:grpSp>
        <p:nvGrpSpPr>
          <p:cNvPr id="15" name="Group 3">
            <a:extLst>
              <a:ext uri="{FF2B5EF4-FFF2-40B4-BE49-F238E27FC236}">
                <a16:creationId xmlns:a16="http://schemas.microsoft.com/office/drawing/2014/main" id="{DA094E59-02C0-0CC4-1941-1A248D61386F}"/>
              </a:ext>
            </a:extLst>
          </p:cNvPr>
          <p:cNvGrpSpPr/>
          <p:nvPr/>
        </p:nvGrpSpPr>
        <p:grpSpPr>
          <a:xfrm rot="5400000">
            <a:off x="-8755971" y="4599573"/>
            <a:ext cx="13947933" cy="4286339"/>
            <a:chOff x="0" y="0"/>
            <a:chExt cx="6296773" cy="1935061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34267C4A-EC6B-D268-078E-30DD50C04AA8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5">
            <a:extLst>
              <a:ext uri="{FF2B5EF4-FFF2-40B4-BE49-F238E27FC236}">
                <a16:creationId xmlns:a16="http://schemas.microsoft.com/office/drawing/2014/main" id="{AE66480E-6CAD-6FC0-CC17-FA835A183865}"/>
              </a:ext>
            </a:extLst>
          </p:cNvPr>
          <p:cNvGrpSpPr/>
          <p:nvPr/>
        </p:nvGrpSpPr>
        <p:grpSpPr>
          <a:xfrm rot="5400000">
            <a:off x="-8911857" y="4545025"/>
            <a:ext cx="13947933" cy="4286339"/>
            <a:chOff x="0" y="0"/>
            <a:chExt cx="6296773" cy="193506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7FECDEB9-8A70-6B47-7EDA-02AB14E2FF75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F47C0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Retângulo 18">
            <a:extLst>
              <a:ext uri="{FF2B5EF4-FFF2-40B4-BE49-F238E27FC236}">
                <a16:creationId xmlns:a16="http://schemas.microsoft.com/office/drawing/2014/main" id="{D901C8B8-8DEC-E878-0FCE-C940EBED2AF6}"/>
              </a:ext>
            </a:extLst>
          </p:cNvPr>
          <p:cNvSpPr/>
          <p:nvPr/>
        </p:nvSpPr>
        <p:spPr>
          <a:xfrm>
            <a:off x="13258800" y="7048500"/>
            <a:ext cx="2209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377" y="925830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-531694" y="10164081"/>
            <a:ext cx="19494485" cy="5990849"/>
            <a:chOff x="0" y="0"/>
            <a:chExt cx="6296773" cy="19350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961749" y="-5878538"/>
            <a:ext cx="21576260" cy="5990849"/>
            <a:chOff x="0" y="0"/>
            <a:chExt cx="6969192" cy="19350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69192" cy="1935061"/>
            </a:xfrm>
            <a:custGeom>
              <a:avLst/>
              <a:gdLst/>
              <a:ahLst/>
              <a:cxnLst/>
              <a:rect l="l" t="t" r="r" b="b"/>
              <a:pathLst>
                <a:path w="6969192" h="1935061">
                  <a:moveTo>
                    <a:pt x="0" y="0"/>
                  </a:moveTo>
                  <a:lnTo>
                    <a:pt x="6969192" y="0"/>
                  </a:lnTo>
                  <a:lnTo>
                    <a:pt x="6969192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D16826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301622" y="1216992"/>
            <a:ext cx="7982913" cy="3531969"/>
          </a:xfrm>
          <a:custGeom>
            <a:avLst/>
            <a:gdLst/>
            <a:ahLst/>
            <a:cxnLst/>
            <a:rect l="l" t="t" r="r" b="b"/>
            <a:pathLst>
              <a:path w="7982913" h="3531969">
                <a:moveTo>
                  <a:pt x="0" y="0"/>
                </a:moveTo>
                <a:lnTo>
                  <a:pt x="7982913" y="0"/>
                </a:lnTo>
                <a:lnTo>
                  <a:pt x="7982913" y="3531968"/>
                </a:lnTo>
                <a:lnTo>
                  <a:pt x="0" y="3531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301622" y="5275007"/>
            <a:ext cx="7982913" cy="3668968"/>
          </a:xfrm>
          <a:custGeom>
            <a:avLst/>
            <a:gdLst/>
            <a:ahLst/>
            <a:cxnLst/>
            <a:rect l="l" t="t" r="r" b="b"/>
            <a:pathLst>
              <a:path w="7982913" h="3668968">
                <a:moveTo>
                  <a:pt x="0" y="0"/>
                </a:moveTo>
                <a:lnTo>
                  <a:pt x="7982913" y="0"/>
                </a:lnTo>
                <a:lnTo>
                  <a:pt x="7982913" y="3668968"/>
                </a:lnTo>
                <a:lnTo>
                  <a:pt x="0" y="3668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-2096071">
            <a:off x="8802575" y="728701"/>
            <a:ext cx="9669164" cy="8829598"/>
          </a:xfrm>
          <a:custGeom>
            <a:avLst/>
            <a:gdLst/>
            <a:ahLst/>
            <a:cxnLst/>
            <a:rect l="l" t="t" r="r" b="b"/>
            <a:pathLst>
              <a:path w="9669164" h="8829598">
                <a:moveTo>
                  <a:pt x="0" y="0"/>
                </a:moveTo>
                <a:lnTo>
                  <a:pt x="9669164" y="0"/>
                </a:lnTo>
                <a:lnTo>
                  <a:pt x="9669164" y="8829598"/>
                </a:lnTo>
                <a:lnTo>
                  <a:pt x="0" y="88295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 rot="-5400000">
            <a:off x="7755513" y="2955488"/>
            <a:ext cx="1581299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47C00"/>
                </a:solidFill>
                <a:latin typeface="Open Sans Bold"/>
              </a:rPr>
              <a:t>GESTORES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7533748" y="7031740"/>
            <a:ext cx="2081979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47C00"/>
                </a:solidFill>
                <a:latin typeface="Open Sans Bold"/>
              </a:rPr>
              <a:t>APRENDIZES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D6872D13-944D-6245-E667-5AE1E3FBBB91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7F701020-FC05-9006-A181-5D57D3A637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26916" y="3537839"/>
            <a:ext cx="8376654" cy="5720461"/>
          </a:xfrm>
          <a:custGeom>
            <a:avLst/>
            <a:gdLst/>
            <a:ahLst/>
            <a:cxnLst/>
            <a:rect l="l" t="t" r="r" b="b"/>
            <a:pathLst>
              <a:path w="8376654" h="5720461">
                <a:moveTo>
                  <a:pt x="0" y="0"/>
                </a:moveTo>
                <a:lnTo>
                  <a:pt x="8376654" y="0"/>
                </a:lnTo>
                <a:lnTo>
                  <a:pt x="8376654" y="5720461"/>
                </a:lnTo>
                <a:lnTo>
                  <a:pt x="0" y="5720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11377" y="925830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109483" y="6233619"/>
            <a:ext cx="8494736" cy="4442822"/>
          </a:xfrm>
          <a:custGeom>
            <a:avLst/>
            <a:gdLst/>
            <a:ahLst/>
            <a:cxnLst/>
            <a:rect l="l" t="t" r="r" b="b"/>
            <a:pathLst>
              <a:path w="8494736" h="4442822">
                <a:moveTo>
                  <a:pt x="0" y="0"/>
                </a:moveTo>
                <a:lnTo>
                  <a:pt x="8494736" y="0"/>
                </a:lnTo>
                <a:lnTo>
                  <a:pt x="8494736" y="4442822"/>
                </a:lnTo>
                <a:lnTo>
                  <a:pt x="0" y="44428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2438400" y="8102933"/>
            <a:ext cx="801275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>
                <a:solidFill>
                  <a:srgbClr val="F47C00"/>
                </a:solidFill>
                <a:latin typeface="Open Sans Bold"/>
              </a:rPr>
              <a:t>AUTORRESPONSABILIZAÇÃO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B9016E9-5082-00FD-DB9B-845B05E5C42D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0978609E-616D-D836-AFDD-E4E141FE67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  <p:grpSp>
        <p:nvGrpSpPr>
          <p:cNvPr id="13" name="Group 3">
            <a:extLst>
              <a:ext uri="{FF2B5EF4-FFF2-40B4-BE49-F238E27FC236}">
                <a16:creationId xmlns:a16="http://schemas.microsoft.com/office/drawing/2014/main" id="{39423A28-999B-76C2-B8ED-49716F67E6BD}"/>
              </a:ext>
            </a:extLst>
          </p:cNvPr>
          <p:cNvGrpSpPr/>
          <p:nvPr/>
        </p:nvGrpSpPr>
        <p:grpSpPr>
          <a:xfrm rot="5400000">
            <a:off x="-8755971" y="4599573"/>
            <a:ext cx="13947933" cy="4286339"/>
            <a:chOff x="0" y="0"/>
            <a:chExt cx="6296773" cy="1935061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8CFDD853-5EE4-C09F-DA73-5F80F071925A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6155D42A-8FF8-FE16-CA18-E8DC4C83C4C0}"/>
              </a:ext>
            </a:extLst>
          </p:cNvPr>
          <p:cNvGrpSpPr/>
          <p:nvPr/>
        </p:nvGrpSpPr>
        <p:grpSpPr>
          <a:xfrm rot="5400000">
            <a:off x="-8911857" y="4545025"/>
            <a:ext cx="13947933" cy="4286339"/>
            <a:chOff x="0" y="0"/>
            <a:chExt cx="6296773" cy="193506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5889FE1-B901-4E2A-3C90-87BD172C1C46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F47C0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AD0C1941-1999-1518-E6E9-0CC08722EC9F}"/>
              </a:ext>
            </a:extLst>
          </p:cNvPr>
          <p:cNvSpPr txBox="1"/>
          <p:nvPr/>
        </p:nvSpPr>
        <p:spPr>
          <a:xfrm>
            <a:off x="5137621" y="1470453"/>
            <a:ext cx="801275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>
                <a:solidFill>
                  <a:srgbClr val="F47C00"/>
                </a:solidFill>
                <a:latin typeface="Open Sans Bold"/>
              </a:rPr>
              <a:t>RESULTADO PDI</a:t>
            </a: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1B196C5E-000B-E217-04CB-C566ABD0550B}"/>
              </a:ext>
            </a:extLst>
          </p:cNvPr>
          <p:cNvSpPr/>
          <p:nvPr/>
        </p:nvSpPr>
        <p:spPr>
          <a:xfrm>
            <a:off x="8464540" y="-137137"/>
            <a:ext cx="1220771" cy="1165837"/>
          </a:xfrm>
          <a:custGeom>
            <a:avLst/>
            <a:gdLst/>
            <a:ahLst/>
            <a:cxnLst/>
            <a:rect l="l" t="t" r="r" b="b"/>
            <a:pathLst>
              <a:path w="1220771" h="1165837">
                <a:moveTo>
                  <a:pt x="0" y="0"/>
                </a:moveTo>
                <a:lnTo>
                  <a:pt x="1220771" y="0"/>
                </a:lnTo>
                <a:lnTo>
                  <a:pt x="1220771" y="1165837"/>
                </a:lnTo>
                <a:lnTo>
                  <a:pt x="0" y="11658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5400000">
            <a:off x="-8755971" y="4599573"/>
            <a:ext cx="13947933" cy="4286339"/>
            <a:chOff x="0" y="0"/>
            <a:chExt cx="6296773" cy="19350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-8911857" y="4545025"/>
            <a:ext cx="13947933" cy="4286339"/>
            <a:chOff x="0" y="0"/>
            <a:chExt cx="6296773" cy="19350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F47C0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>
            <a:off x="611377" y="925830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2928763" y="296662"/>
            <a:ext cx="6520037" cy="4349864"/>
          </a:xfrm>
          <a:custGeom>
            <a:avLst/>
            <a:gdLst/>
            <a:ahLst/>
            <a:cxnLst/>
            <a:rect l="l" t="t" r="r" b="b"/>
            <a:pathLst>
              <a:path w="6520037" h="4349864">
                <a:moveTo>
                  <a:pt x="0" y="0"/>
                </a:moveTo>
                <a:lnTo>
                  <a:pt x="6520037" y="0"/>
                </a:lnTo>
                <a:lnTo>
                  <a:pt x="6520037" y="4349865"/>
                </a:lnTo>
                <a:lnTo>
                  <a:pt x="0" y="43498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2928763" y="4865602"/>
            <a:ext cx="6520037" cy="4346691"/>
          </a:xfrm>
          <a:custGeom>
            <a:avLst/>
            <a:gdLst/>
            <a:ahLst/>
            <a:cxnLst/>
            <a:rect l="l" t="t" r="r" b="b"/>
            <a:pathLst>
              <a:path w="6520037" h="4346691">
                <a:moveTo>
                  <a:pt x="0" y="0"/>
                </a:moveTo>
                <a:lnTo>
                  <a:pt x="6520037" y="0"/>
                </a:lnTo>
                <a:lnTo>
                  <a:pt x="6520037" y="4346691"/>
                </a:lnTo>
                <a:lnTo>
                  <a:pt x="0" y="43466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1044927">
            <a:off x="10082460" y="3803558"/>
            <a:ext cx="573880" cy="648452"/>
          </a:xfrm>
          <a:custGeom>
            <a:avLst/>
            <a:gdLst/>
            <a:ahLst/>
            <a:cxnLst/>
            <a:rect l="l" t="t" r="r" b="b"/>
            <a:pathLst>
              <a:path w="573880" h="648452">
                <a:moveTo>
                  <a:pt x="0" y="0"/>
                </a:moveTo>
                <a:lnTo>
                  <a:pt x="573880" y="0"/>
                </a:lnTo>
                <a:lnTo>
                  <a:pt x="573880" y="648451"/>
                </a:lnTo>
                <a:lnTo>
                  <a:pt x="0" y="64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10924688" y="3752822"/>
            <a:ext cx="6650831" cy="328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Heading Now 71-78"/>
              </a:rPr>
              <a:t>Sustentabilidade</a:t>
            </a:r>
          </a:p>
          <a:p>
            <a:pPr algn="just">
              <a:lnSpc>
                <a:spcPts val="36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Heading Now 71-78"/>
            </a:endParaRPr>
          </a:p>
          <a:p>
            <a:pPr algn="just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Heading Now 71-78"/>
              </a:rPr>
              <a:t>Acessibilidade</a:t>
            </a:r>
          </a:p>
          <a:p>
            <a:pPr algn="just">
              <a:lnSpc>
                <a:spcPts val="36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Heading Now 71-78"/>
            </a:endParaRPr>
          </a:p>
          <a:p>
            <a:pPr algn="just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Heading Now 71-78"/>
              </a:rPr>
              <a:t>Gestão do Tempo</a:t>
            </a:r>
          </a:p>
          <a:p>
            <a:pPr algn="just">
              <a:lnSpc>
                <a:spcPts val="36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Heading Now 71-78"/>
            </a:endParaRPr>
          </a:p>
          <a:p>
            <a:pPr algn="just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Heading Now 71-78"/>
              </a:rPr>
              <a:t>Gestão do Clima Organizacional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24688" y="2395395"/>
            <a:ext cx="4729162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47C00"/>
                </a:solidFill>
                <a:latin typeface="Open Sans Bold"/>
              </a:rPr>
              <a:t>APRESENTAÇÕES</a:t>
            </a:r>
          </a:p>
        </p:txBody>
      </p:sp>
      <p:sp>
        <p:nvSpPr>
          <p:cNvPr id="13" name="Freeform 13"/>
          <p:cNvSpPr/>
          <p:nvPr/>
        </p:nvSpPr>
        <p:spPr>
          <a:xfrm rot="1044927">
            <a:off x="10082460" y="4703420"/>
            <a:ext cx="573880" cy="648452"/>
          </a:xfrm>
          <a:custGeom>
            <a:avLst/>
            <a:gdLst/>
            <a:ahLst/>
            <a:cxnLst/>
            <a:rect l="l" t="t" r="r" b="b"/>
            <a:pathLst>
              <a:path w="573880" h="648452">
                <a:moveTo>
                  <a:pt x="0" y="0"/>
                </a:moveTo>
                <a:lnTo>
                  <a:pt x="573880" y="0"/>
                </a:lnTo>
                <a:lnTo>
                  <a:pt x="573880" y="648451"/>
                </a:lnTo>
                <a:lnTo>
                  <a:pt x="0" y="64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 rot="1044927">
            <a:off x="10082460" y="5603282"/>
            <a:ext cx="573880" cy="648452"/>
          </a:xfrm>
          <a:custGeom>
            <a:avLst/>
            <a:gdLst/>
            <a:ahLst/>
            <a:cxnLst/>
            <a:rect l="l" t="t" r="r" b="b"/>
            <a:pathLst>
              <a:path w="573880" h="648452">
                <a:moveTo>
                  <a:pt x="0" y="0"/>
                </a:moveTo>
                <a:lnTo>
                  <a:pt x="573880" y="0"/>
                </a:lnTo>
                <a:lnTo>
                  <a:pt x="573880" y="648452"/>
                </a:lnTo>
                <a:lnTo>
                  <a:pt x="0" y="6484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rot="1044927">
            <a:off x="10111035" y="6450919"/>
            <a:ext cx="573880" cy="648452"/>
          </a:xfrm>
          <a:custGeom>
            <a:avLst/>
            <a:gdLst/>
            <a:ahLst/>
            <a:cxnLst/>
            <a:rect l="l" t="t" r="r" b="b"/>
            <a:pathLst>
              <a:path w="573880" h="648452">
                <a:moveTo>
                  <a:pt x="0" y="0"/>
                </a:moveTo>
                <a:lnTo>
                  <a:pt x="573880" y="0"/>
                </a:lnTo>
                <a:lnTo>
                  <a:pt x="573880" y="648452"/>
                </a:lnTo>
                <a:lnTo>
                  <a:pt x="0" y="6484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0D14E9EA-909A-E2CE-3427-1320C1A2F938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7" name="Imagem 16" descr="Logotipo&#10;&#10;Descrição gerada automaticamente">
            <a:extLst>
              <a:ext uri="{FF2B5EF4-FFF2-40B4-BE49-F238E27FC236}">
                <a16:creationId xmlns:a16="http://schemas.microsoft.com/office/drawing/2014/main" id="{9BE1BFFD-382D-9935-98CA-CE3B1C57B5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77325" y="1601760"/>
            <a:ext cx="11324446" cy="6241820"/>
          </a:xfrm>
          <a:custGeom>
            <a:avLst/>
            <a:gdLst/>
            <a:ahLst/>
            <a:cxnLst/>
            <a:rect l="l" t="t" r="r" b="b"/>
            <a:pathLst>
              <a:path w="11324446" h="6241820">
                <a:moveTo>
                  <a:pt x="0" y="0"/>
                </a:moveTo>
                <a:lnTo>
                  <a:pt x="11324446" y="0"/>
                </a:lnTo>
                <a:lnTo>
                  <a:pt x="11324446" y="6241821"/>
                </a:lnTo>
                <a:lnTo>
                  <a:pt x="0" y="62418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99130" y="9534525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12280439" y="5345694"/>
            <a:ext cx="5395719" cy="2379691"/>
            <a:chOff x="0" y="0"/>
            <a:chExt cx="1421095" cy="6267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Freeform 7"/>
            <p:cNvSpPr/>
            <p:nvPr/>
          </p:nvSpPr>
          <p:spPr>
            <a:xfrm>
              <a:off x="0" y="0"/>
              <a:ext cx="1421095" cy="626750"/>
            </a:xfrm>
            <a:custGeom>
              <a:avLst/>
              <a:gdLst/>
              <a:ahLst/>
              <a:cxnLst/>
              <a:rect l="l" t="t" r="r" b="b"/>
              <a:pathLst>
                <a:path w="1421095" h="626750">
                  <a:moveTo>
                    <a:pt x="0" y="0"/>
                  </a:moveTo>
                  <a:lnTo>
                    <a:pt x="1421095" y="0"/>
                  </a:lnTo>
                  <a:lnTo>
                    <a:pt x="1421095" y="626750"/>
                  </a:lnTo>
                  <a:lnTo>
                    <a:pt x="0" y="626750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421095" cy="664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690587" y="5345694"/>
            <a:ext cx="4777141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600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dirty="0">
                <a:solidFill>
                  <a:srgbClr val="FEFFFF"/>
                </a:solidFill>
                <a:latin typeface="Open Sans"/>
              </a:rPr>
              <a:t>40% </a:t>
            </a:r>
            <a:r>
              <a:rPr lang="en-US" sz="3000" dirty="0" err="1">
                <a:solidFill>
                  <a:srgbClr val="FEFFFF"/>
                </a:solidFill>
                <a:latin typeface="Open Sans"/>
              </a:rPr>
              <a:t>Aprendizes</a:t>
            </a:r>
            <a:r>
              <a:rPr lang="en-US" sz="3000" dirty="0">
                <a:solidFill>
                  <a:srgbClr val="FEFFFF"/>
                </a:solidFill>
                <a:latin typeface="Open Sans"/>
              </a:rPr>
              <a:t> </a:t>
            </a:r>
            <a:r>
              <a:rPr lang="en-US" sz="3000" dirty="0" err="1">
                <a:solidFill>
                  <a:srgbClr val="FEFFFF"/>
                </a:solidFill>
                <a:latin typeface="Open Sans"/>
              </a:rPr>
              <a:t>efetivados</a:t>
            </a:r>
            <a:r>
              <a:rPr lang="en-US" sz="3000" dirty="0">
                <a:solidFill>
                  <a:srgbClr val="FEFFFF"/>
                </a:solidFill>
                <a:latin typeface="Open Sans"/>
              </a:rPr>
              <a:t> de </a:t>
            </a:r>
            <a:r>
              <a:rPr lang="en-US" sz="3000" dirty="0" err="1">
                <a:solidFill>
                  <a:srgbClr val="FEFFFF"/>
                </a:solidFill>
                <a:latin typeface="Open Sans"/>
              </a:rPr>
              <a:t>imediato</a:t>
            </a:r>
            <a:endParaRPr lang="en-US" sz="3000" dirty="0">
              <a:solidFill>
                <a:srgbClr val="FEFFFF"/>
              </a:solidFill>
              <a:latin typeface="Open Sans"/>
            </a:endParaRP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dirty="0">
                <a:solidFill>
                  <a:srgbClr val="FEFFFF"/>
                </a:solidFill>
                <a:latin typeface="Open Sans"/>
              </a:rPr>
              <a:t>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280439" y="1917487"/>
            <a:ext cx="5395719" cy="2379691"/>
            <a:chOff x="0" y="0"/>
            <a:chExt cx="1421095" cy="6267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21095" cy="626750"/>
            </a:xfrm>
            <a:custGeom>
              <a:avLst/>
              <a:gdLst/>
              <a:ahLst/>
              <a:cxnLst/>
              <a:rect l="l" t="t" r="r" b="b"/>
              <a:pathLst>
                <a:path w="1421095" h="626750">
                  <a:moveTo>
                    <a:pt x="0" y="0"/>
                  </a:moveTo>
                  <a:lnTo>
                    <a:pt x="1421095" y="0"/>
                  </a:lnTo>
                  <a:lnTo>
                    <a:pt x="1421095" y="626750"/>
                  </a:lnTo>
                  <a:lnTo>
                    <a:pt x="0" y="626750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21095" cy="664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488867" y="1990607"/>
            <a:ext cx="4978861" cy="2119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EFFFF"/>
                </a:solidFill>
                <a:latin typeface="Open Sans Light"/>
              </a:rPr>
              <a:t>5 </a:t>
            </a:r>
            <a:r>
              <a:rPr lang="en-US" sz="3000" dirty="0" err="1">
                <a:solidFill>
                  <a:srgbClr val="FEFFFF"/>
                </a:solidFill>
                <a:latin typeface="Open Sans Light"/>
              </a:rPr>
              <a:t>Trabalhos</a:t>
            </a:r>
            <a:r>
              <a:rPr lang="en-US" sz="3000" dirty="0">
                <a:solidFill>
                  <a:srgbClr val="FEFFFF"/>
                </a:solidFill>
                <a:latin typeface="Open Sans Light"/>
              </a:rPr>
              <a:t> </a:t>
            </a:r>
            <a:r>
              <a:rPr lang="en-US" sz="3000" dirty="0" err="1">
                <a:solidFill>
                  <a:srgbClr val="FEFFFF"/>
                </a:solidFill>
                <a:latin typeface="Open Sans Light"/>
              </a:rPr>
              <a:t>Apresentados</a:t>
            </a:r>
            <a:r>
              <a:rPr lang="en-US" sz="3000" dirty="0">
                <a:solidFill>
                  <a:srgbClr val="FEFFFF"/>
                </a:solidFill>
                <a:latin typeface="Open Sans Light"/>
              </a:rPr>
              <a:t>, com </a:t>
            </a:r>
            <a:r>
              <a:rPr lang="en-US" sz="3000" dirty="0" err="1">
                <a:solidFill>
                  <a:srgbClr val="FEFFFF"/>
                </a:solidFill>
                <a:latin typeface="Open Sans Light"/>
              </a:rPr>
              <a:t>propostas</a:t>
            </a:r>
            <a:r>
              <a:rPr lang="en-US" sz="3000" dirty="0">
                <a:solidFill>
                  <a:srgbClr val="FEFFFF"/>
                </a:solidFill>
                <a:latin typeface="Open Sans Light"/>
              </a:rPr>
              <a:t> de </a:t>
            </a:r>
            <a:r>
              <a:rPr lang="en-US" sz="3000" dirty="0" err="1">
                <a:solidFill>
                  <a:srgbClr val="FEFFFF"/>
                </a:solidFill>
                <a:latin typeface="Open Sans Light"/>
              </a:rPr>
              <a:t>melhoria</a:t>
            </a:r>
            <a:r>
              <a:rPr lang="en-US" sz="3000" dirty="0">
                <a:solidFill>
                  <a:srgbClr val="FEFFFF"/>
                </a:solidFill>
                <a:latin typeface="Open Sans Light"/>
              </a:rPr>
              <a:t> para o HRC, </a:t>
            </a:r>
            <a:r>
              <a:rPr lang="en-US" sz="3000" dirty="0" err="1">
                <a:solidFill>
                  <a:srgbClr val="FEFFFF"/>
                </a:solidFill>
                <a:latin typeface="Open Sans Light"/>
              </a:rPr>
              <a:t>sendo</a:t>
            </a:r>
            <a:r>
              <a:rPr lang="en-US" sz="3000" dirty="0">
                <a:solidFill>
                  <a:srgbClr val="FEFFFF"/>
                </a:solidFill>
                <a:latin typeface="Open Sans Light"/>
              </a:rPr>
              <a:t> 1 </a:t>
            </a:r>
            <a:r>
              <a:rPr lang="en-US" sz="3000" dirty="0" err="1">
                <a:solidFill>
                  <a:srgbClr val="FEFFFF"/>
                </a:solidFill>
                <a:latin typeface="Open Sans Light"/>
              </a:rPr>
              <a:t>implementado</a:t>
            </a:r>
            <a:r>
              <a:rPr lang="en-US" sz="3000" dirty="0">
                <a:solidFill>
                  <a:srgbClr val="FEFFFF"/>
                </a:solidFill>
                <a:latin typeface="Open Sans Light"/>
              </a:rPr>
              <a:t>.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EC725214-A7A5-7344-14FF-56AF5AC01B0D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7" name="Imagem 16" descr="Logotipo&#10;&#10;Descrição gerada automaticamente">
            <a:extLst>
              <a:ext uri="{FF2B5EF4-FFF2-40B4-BE49-F238E27FC236}">
                <a16:creationId xmlns:a16="http://schemas.microsoft.com/office/drawing/2014/main" id="{EE794B56-5E2D-75C3-3678-BEF5EE480C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  <p:grpSp>
        <p:nvGrpSpPr>
          <p:cNvPr id="18" name="Group 3">
            <a:extLst>
              <a:ext uri="{FF2B5EF4-FFF2-40B4-BE49-F238E27FC236}">
                <a16:creationId xmlns:a16="http://schemas.microsoft.com/office/drawing/2014/main" id="{542C6E82-9A7B-30AF-05A6-75E5222BEE65}"/>
              </a:ext>
            </a:extLst>
          </p:cNvPr>
          <p:cNvGrpSpPr/>
          <p:nvPr/>
        </p:nvGrpSpPr>
        <p:grpSpPr>
          <a:xfrm rot="5400000">
            <a:off x="-8755971" y="4599573"/>
            <a:ext cx="13947933" cy="4286339"/>
            <a:chOff x="0" y="0"/>
            <a:chExt cx="6296773" cy="1935061"/>
          </a:xfrm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A9E3DD27-00C5-167C-91C0-C760D2B94C44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:a16="http://schemas.microsoft.com/office/drawing/2014/main" id="{1D8EA283-FD31-92AD-214E-95C4F8B03171}"/>
              </a:ext>
            </a:extLst>
          </p:cNvPr>
          <p:cNvGrpSpPr/>
          <p:nvPr/>
        </p:nvGrpSpPr>
        <p:grpSpPr>
          <a:xfrm rot="5400000">
            <a:off x="-8911857" y="4545025"/>
            <a:ext cx="13947933" cy="4286339"/>
            <a:chOff x="0" y="0"/>
            <a:chExt cx="6296773" cy="193506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3566EB30-1F30-CD96-CBEF-23B3BDC55494}"/>
                </a:ext>
              </a:extLst>
            </p:cNvPr>
            <p:cNvSpPr/>
            <p:nvPr/>
          </p:nvSpPr>
          <p:spPr>
            <a:xfrm>
              <a:off x="0" y="0"/>
              <a:ext cx="6296773" cy="1935061"/>
            </a:xfrm>
            <a:custGeom>
              <a:avLst/>
              <a:gdLst/>
              <a:ahLst/>
              <a:cxnLst/>
              <a:rect l="l" t="t" r="r" b="b"/>
              <a:pathLst>
                <a:path w="6296773" h="1935061">
                  <a:moveTo>
                    <a:pt x="0" y="0"/>
                  </a:moveTo>
                  <a:lnTo>
                    <a:pt x="6296773" y="0"/>
                  </a:lnTo>
                  <a:lnTo>
                    <a:pt x="6296773" y="1935061"/>
                  </a:lnTo>
                  <a:lnTo>
                    <a:pt x="0" y="1935061"/>
                  </a:lnTo>
                  <a:close/>
                </a:path>
              </a:pathLst>
            </a:custGeom>
            <a:solidFill>
              <a:srgbClr val="F47C0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Freeform 7">
            <a:extLst>
              <a:ext uri="{FF2B5EF4-FFF2-40B4-BE49-F238E27FC236}">
                <a16:creationId xmlns:a16="http://schemas.microsoft.com/office/drawing/2014/main" id="{10596FC3-B693-9A4C-7EE9-3B54CE8D35F6}"/>
              </a:ext>
            </a:extLst>
          </p:cNvPr>
          <p:cNvSpPr/>
          <p:nvPr/>
        </p:nvSpPr>
        <p:spPr>
          <a:xfrm>
            <a:off x="8464540" y="-137137"/>
            <a:ext cx="1220771" cy="1165837"/>
          </a:xfrm>
          <a:custGeom>
            <a:avLst/>
            <a:gdLst/>
            <a:ahLst/>
            <a:cxnLst/>
            <a:rect l="l" t="t" r="r" b="b"/>
            <a:pathLst>
              <a:path w="1220771" h="1165837">
                <a:moveTo>
                  <a:pt x="0" y="0"/>
                </a:moveTo>
                <a:lnTo>
                  <a:pt x="1220771" y="0"/>
                </a:lnTo>
                <a:lnTo>
                  <a:pt x="1220771" y="1165837"/>
                </a:lnTo>
                <a:lnTo>
                  <a:pt x="0" y="11658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39997151-C158-939C-9839-C0D152DF650F}"/>
              </a:ext>
            </a:extLst>
          </p:cNvPr>
          <p:cNvSpPr txBox="1"/>
          <p:nvPr/>
        </p:nvSpPr>
        <p:spPr>
          <a:xfrm>
            <a:off x="7360797" y="1267054"/>
            <a:ext cx="342825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>
                <a:solidFill>
                  <a:srgbClr val="D16826"/>
                </a:solidFill>
                <a:latin typeface="Open Sans Bold"/>
              </a:rPr>
              <a:t>RESULTADO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9222" b="-922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9144000" y="-1551314"/>
            <a:ext cx="1543050" cy="3479652"/>
            <a:chOff x="0" y="0"/>
            <a:chExt cx="406400" cy="9164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916452"/>
            </a:xfrm>
            <a:custGeom>
              <a:avLst/>
              <a:gdLst/>
              <a:ahLst/>
              <a:cxnLst/>
              <a:rect l="l" t="t" r="r" b="b"/>
              <a:pathLst>
                <a:path w="406400" h="916452">
                  <a:moveTo>
                    <a:pt x="0" y="0"/>
                  </a:moveTo>
                  <a:lnTo>
                    <a:pt x="406400" y="0"/>
                  </a:lnTo>
                  <a:lnTo>
                    <a:pt x="406400" y="916452"/>
                  </a:lnTo>
                  <a:lnTo>
                    <a:pt x="0" y="916452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6400" cy="954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54280" y="7697257"/>
            <a:ext cx="1569402" cy="2025254"/>
            <a:chOff x="0" y="0"/>
            <a:chExt cx="413340" cy="533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3340" cy="533400"/>
            </a:xfrm>
            <a:custGeom>
              <a:avLst/>
              <a:gdLst/>
              <a:ahLst/>
              <a:cxnLst/>
              <a:rect l="l" t="t" r="r" b="b"/>
              <a:pathLst>
                <a:path w="413340" h="533400">
                  <a:moveTo>
                    <a:pt x="0" y="0"/>
                  </a:moveTo>
                  <a:lnTo>
                    <a:pt x="413340" y="0"/>
                  </a:lnTo>
                  <a:lnTo>
                    <a:pt x="41334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D16826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1334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48184" y="8213758"/>
            <a:ext cx="1543050" cy="2171630"/>
            <a:chOff x="0" y="0"/>
            <a:chExt cx="406400" cy="5719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571952"/>
            </a:xfrm>
            <a:custGeom>
              <a:avLst/>
              <a:gdLst/>
              <a:ahLst/>
              <a:cxnLst/>
              <a:rect l="l" t="t" r="r" b="b"/>
              <a:pathLst>
                <a:path w="406400" h="571952">
                  <a:moveTo>
                    <a:pt x="0" y="0"/>
                  </a:moveTo>
                  <a:lnTo>
                    <a:pt x="406400" y="0"/>
                  </a:lnTo>
                  <a:lnTo>
                    <a:pt x="406400" y="571952"/>
                  </a:lnTo>
                  <a:lnTo>
                    <a:pt x="0" y="571952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06400" cy="6100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321510" y="9353710"/>
            <a:ext cx="2625070" cy="663479"/>
          </a:xfrm>
          <a:custGeom>
            <a:avLst/>
            <a:gdLst/>
            <a:ahLst/>
            <a:cxnLst/>
            <a:rect l="l" t="t" r="r" b="b"/>
            <a:pathLst>
              <a:path w="2625070" h="663479">
                <a:moveTo>
                  <a:pt x="0" y="0"/>
                </a:moveTo>
                <a:lnTo>
                  <a:pt x="2625070" y="0"/>
                </a:lnTo>
                <a:lnTo>
                  <a:pt x="2625070" y="663479"/>
                </a:lnTo>
                <a:lnTo>
                  <a:pt x="0" y="663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E92830C-124D-B485-4D3F-80CBFF64567A}"/>
              </a:ext>
            </a:extLst>
          </p:cNvPr>
          <p:cNvSpPr/>
          <p:nvPr/>
        </p:nvSpPr>
        <p:spPr>
          <a:xfrm>
            <a:off x="13716000" y="188512"/>
            <a:ext cx="4255781" cy="876080"/>
          </a:xfrm>
          <a:custGeom>
            <a:avLst/>
            <a:gdLst/>
            <a:ahLst/>
            <a:cxnLst/>
            <a:rect l="l" t="t" r="r" b="b"/>
            <a:pathLst>
              <a:path w="3308491" h="876080">
                <a:moveTo>
                  <a:pt x="0" y="0"/>
                </a:moveTo>
                <a:lnTo>
                  <a:pt x="3308491" y="0"/>
                </a:lnTo>
                <a:lnTo>
                  <a:pt x="3308491" y="876080"/>
                </a:lnTo>
                <a:lnTo>
                  <a:pt x="0" y="87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5" name="Imagem 24" descr="Logotipo&#10;&#10;Descrição gerada automaticamente">
            <a:extLst>
              <a:ext uri="{FF2B5EF4-FFF2-40B4-BE49-F238E27FC236}">
                <a16:creationId xmlns:a16="http://schemas.microsoft.com/office/drawing/2014/main" id="{F28940C2-65D9-80BB-2D06-5010B723B8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" y="-285772"/>
            <a:ext cx="2644892" cy="264489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1A706C06-AD2A-C214-9C22-7E882FF67177}"/>
              </a:ext>
            </a:extLst>
          </p:cNvPr>
          <p:cNvSpPr txBox="1"/>
          <p:nvPr/>
        </p:nvSpPr>
        <p:spPr>
          <a:xfrm>
            <a:off x="685800" y="3162300"/>
            <a:ext cx="16764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000" dirty="0"/>
              <a:t>Educação não transforma o mundo. Educação transforma pessoas. Pessoas transformam o mundo.</a:t>
            </a:r>
          </a:p>
          <a:p>
            <a:pPr algn="r"/>
            <a:endParaRPr lang="pt-BR" dirty="0"/>
          </a:p>
          <a:p>
            <a:pPr algn="r"/>
            <a:r>
              <a:rPr lang="pt-BR" sz="6000" dirty="0"/>
              <a:t>Paulo Freire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666688B-44C4-BDD0-E6BE-1369F1A6A4DE}"/>
              </a:ext>
            </a:extLst>
          </p:cNvPr>
          <p:cNvSpPr txBox="1"/>
          <p:nvPr/>
        </p:nvSpPr>
        <p:spPr>
          <a:xfrm>
            <a:off x="6057900" y="7090931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/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2552248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153</Words>
  <Application>Microsoft Office PowerPoint</Application>
  <PresentationFormat>Personalizar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8" baseType="lpstr">
      <vt:lpstr>Heading Now 71-78</vt:lpstr>
      <vt:lpstr>Poppins</vt:lpstr>
      <vt:lpstr>Wingdings</vt:lpstr>
      <vt:lpstr>Poppins ExtraBold</vt:lpstr>
      <vt:lpstr>Open Sans Light</vt:lpstr>
      <vt:lpstr>Open Sans</vt:lpstr>
      <vt:lpstr>Arial</vt:lpstr>
      <vt:lpstr>Open Sans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comercial para empresas moderno cinza</dc:title>
  <cp:lastModifiedBy>Marco Aurelio Salera de Castro</cp:lastModifiedBy>
  <cp:revision>2</cp:revision>
  <dcterms:created xsi:type="dcterms:W3CDTF">2006-08-16T00:00:00Z</dcterms:created>
  <dcterms:modified xsi:type="dcterms:W3CDTF">2023-10-17T20:18:15Z</dcterms:modified>
  <dc:identifier>DAFmi0OX214</dc:identifier>
</cp:coreProperties>
</file>