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0AFEFD8-1245-45BC-BA84-6D3F30D99890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4B3CE30-BBBE-4722-ABA8-F23E7CF00C69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FB15B50-75D2-4FF7-B686-C2B0BB99E69F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D8CCF56-7C1A-4D86-8FC2-2888460DDE4C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413846C-53C1-46C8-8F40-0CD1F2CD1567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B52E63-6D1D-42F2-9157-8FC8B7ECF716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E9BA5E2-5C8C-4ED8-A142-842382A4CE39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7301131-EDA0-423F-8190-A72091CC4D44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093BE05-E2BB-4171-9E27-43B103342D0F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E1B46B2-80A0-417F-909B-53CD8F86EFEA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3A80D24-F47C-4329-AB3A-45EA56D9C34C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B6E68D4-F8CA-42DB-8C06-50C746401285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AD4BCC1-8A24-4EB9-9EDA-B108EA3030A4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DA22502-CA5B-4BA9-AC4F-C780AA7CE176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35E867A-280A-4DF8-A977-E7ED1B26C399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A398047-68E0-468D-BBCC-A334F34FC58E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0FEFEAE-E8F9-4B8E-BAC6-9D09D750632F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675294F-4691-460F-9DBC-EED2889115D1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8532380-5049-487A-913F-A226F6294676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35D4608-7DB6-4154-9404-6F608316801C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DF6BDE-C08C-40AA-BBB8-287731DAAFC6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4FFC094-1433-4501-9DF5-C3CA86458022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ECC94DA-6C48-4E6D-91B7-DE60BAD54C29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190E62D-1DF4-423F-B9C5-E4EA59352EC7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pt-BR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pt-BR" sz="1200" b="0" strike="noStrike" spc="-1">
                <a:solidFill>
                  <a:srgbClr val="787878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1C3E815-D5CB-4AFF-B8BA-6C36A476C59F}" type="slidenum">
              <a:rPr lang="pt-BR" sz="1200" b="0" strike="noStrike" spc="-1">
                <a:solidFill>
                  <a:srgbClr val="787878"/>
                </a:solidFill>
                <a:latin typeface="Aptos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pt-BR" sz="1400" b="0" strike="noStrike" spc="-1">
                <a:latin typeface="Times New Roman"/>
              </a:defRPr>
            </a:lvl1pPr>
          </a:lstStyle>
          <a:p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pt-BR" sz="1200" b="0" strike="noStrike" spc="-1">
                <a:solidFill>
                  <a:srgbClr val="787878"/>
                </a:solidFill>
                <a:latin typeface="Apto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pt-BR" sz="1200" b="0" strike="noStrike" spc="-1">
                <a:solidFill>
                  <a:srgbClr val="787878"/>
                </a:solidFill>
                <a:latin typeface="Aptos"/>
              </a:rPr>
              <a:t>&lt;data/hora&gt;</a:t>
            </a:r>
            <a:endParaRPr lang="pt-BR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pt-BR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pt-BR" sz="1200" b="0" strike="noStrike" spc="-1">
                <a:solidFill>
                  <a:srgbClr val="787878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90572E1-1193-4002-904F-0BFD8818EBBE}" type="slidenum">
              <a:rPr lang="pt-BR" sz="1200" b="0" strike="noStrike" spc="-1">
                <a:solidFill>
                  <a:srgbClr val="787878"/>
                </a:solidFill>
                <a:latin typeface="Aptos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Clique para editar o formato do texto do título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ptos"/>
              </a:rPr>
              <a:t>Clique para editar o formato do texto da estrutura de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2.º nível da estrutura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3.º nível da estrutura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ptos"/>
              </a:rPr>
              <a:t>4.º nível da estrutura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5.º nível da estrutura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6.º nível da estrutura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ptos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sindhosfil.com.b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www.sindhosfil.com.b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hyperlink" Target="http://www.sindhosfil.com.b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hyperlink" Target="http://www.sindhosfil.com.br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hyperlink" Target="http://www.sindhosfil.com.br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http://www.sindhosfil.com.br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sindhosfil.com.br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sindhosfil.com.br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dhosfil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onector reto 2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3" name="Conector reto 3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84" name="Imagem 2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85" name="Imagem 2027810508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86" name="CaixaDeTexto 5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87" name="Retângulo 86"/>
          <p:cNvSpPr/>
          <p:nvPr/>
        </p:nvSpPr>
        <p:spPr>
          <a:xfrm>
            <a:off x="1800000" y="1080000"/>
            <a:ext cx="8279280" cy="21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PROGRAMA TRAINEE PARA DESENVOLVIMENTO DE LIDERANÇAS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88" name="Retângulo 87"/>
          <p:cNvSpPr/>
          <p:nvPr/>
        </p:nvSpPr>
        <p:spPr>
          <a:xfrm>
            <a:off x="2160000" y="4140000"/>
            <a:ext cx="8279280" cy="7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2400" b="1" strike="noStrike" spc="-1">
                <a:solidFill>
                  <a:srgbClr val="023F62"/>
                </a:solidFill>
                <a:latin typeface="Arial"/>
                <a:ea typeface="DejaVu Sans"/>
              </a:rPr>
              <a:t>Andrei Moraes</a:t>
            </a:r>
            <a:endParaRPr lang="pt-BR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BR" sz="2400" b="1" strike="noStrike" spc="-1">
                <a:solidFill>
                  <a:srgbClr val="023F62"/>
                </a:solidFill>
                <a:latin typeface="Arial"/>
                <a:ea typeface="DejaVu Sans"/>
              </a:rPr>
              <a:t>Coordenador de Recursos Humanos 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onector reto 32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0" name="Conector reto 33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91" name="Imagem 31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92" name="Imagem 32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93" name="CaixaDeTexto 17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94" name="Retângulo 93"/>
          <p:cNvSpPr/>
          <p:nvPr/>
        </p:nvSpPr>
        <p:spPr>
          <a:xfrm>
            <a:off x="1800000" y="1080000"/>
            <a:ext cx="8279280" cy="21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Retângulo 94"/>
          <p:cNvSpPr/>
          <p:nvPr/>
        </p:nvSpPr>
        <p:spPr>
          <a:xfrm>
            <a:off x="3600000" y="534600"/>
            <a:ext cx="8279640" cy="342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Bacharel em Administração de Empresas com ênfase em Marketing - UNIFIO;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Bacharel em Psicologia - UNIFIO;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Especialista em Análise do Comportamento Aplicada – PUC/PR Londrina;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Especialista em Recursos Humanos – INBRAPE;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Coaching profissional – Academia Brasileira de Coaching;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Psicólogo Comportamental – clínico e organizacional;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Coordenador de Recursos Humanos – Santa Casa de Ourinhos</a:t>
            </a:r>
            <a:endParaRPr lang="pt-BR" sz="2400" b="0" strike="noStrike" spc="-1" dirty="0">
              <a:latin typeface="Arial"/>
            </a:endParaRPr>
          </a:p>
        </p:txBody>
      </p:sp>
      <p:pic>
        <p:nvPicPr>
          <p:cNvPr id="96" name="Imagem 95"/>
          <p:cNvPicPr/>
          <p:nvPr/>
        </p:nvPicPr>
        <p:blipFill>
          <a:blip r:embed="rId5"/>
          <a:stretch/>
        </p:blipFill>
        <p:spPr>
          <a:xfrm>
            <a:off x="235440" y="720000"/>
            <a:ext cx="3281040" cy="396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onector reto 4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8" name="Conector reto 5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99" name="Imagem 4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00" name="Imagem 5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01" name="CaixaDeTexto 2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02" name="Retângulo 101"/>
          <p:cNvSpPr/>
          <p:nvPr/>
        </p:nvSpPr>
        <p:spPr>
          <a:xfrm>
            <a:off x="1980000" y="48852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INTRODUÇÃO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03" name="Retângulo 102"/>
          <p:cNvSpPr/>
          <p:nvPr/>
        </p:nvSpPr>
        <p:spPr>
          <a:xfrm>
            <a:off x="360000" y="1440000"/>
            <a:ext cx="11339280" cy="36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11000"/>
              <a:buFont typeface="Arial" panose="020B0604020202020204" pitchFamily="34" charset="0"/>
              <a:buChar char="•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Carência de profissionais com liderança desenvolvida para substituições temporárias e promoções;</a:t>
            </a:r>
            <a:endParaRPr lang="pt-BR" sz="2400" b="0" strike="noStrike" spc="-1" dirty="0">
              <a:latin typeface="Arial"/>
            </a:endParaRPr>
          </a:p>
          <a:p>
            <a:pPr marL="342900" indent="-3429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11000"/>
              <a:buFont typeface="Arial" panose="020B0604020202020204" pitchFamily="34" charset="0"/>
              <a:buChar char="•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Orientar lideranças informais;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 Levava a promoções por critérios subjetivos;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 Busca desenvolver a competência em profissionais que tenham interesse em desenvolvê-la, bem como já avaliamos para ingresso, pontos como a inclinação para aprender, mudanças, desafios, empatia, e ética; 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 Mas ainda assim um programa de capacitação e não de promoção.</a:t>
            </a:r>
            <a:endParaRPr lang="pt-BR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onector reto 6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5" name="Conector reto 7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06" name="Imagem 3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07" name="Imagem 6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08" name="CaixaDeTexto 3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09" name="Retângulo 108"/>
          <p:cNvSpPr/>
          <p:nvPr/>
        </p:nvSpPr>
        <p:spPr>
          <a:xfrm>
            <a:off x="198000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A IDEIA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10" name="Retângulo 109"/>
          <p:cNvSpPr/>
          <p:nvPr/>
        </p:nvSpPr>
        <p:spPr>
          <a:xfrm>
            <a:off x="360000" y="1620000"/>
            <a:ext cx="11340000" cy="324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 algn="just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A ideia foi a de criar um programa diferenciado em treinamentos, visto que ele integra a teoria e prática, tanto nos encontros com o RH, quanto nos encontros com as supervisões;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O programa exige comprometimento de todos os envolvidos. Coloca a supervisões atuais em um papel participativo e ativo de fato no desenvolvimento de seu colaborador;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Totalmente voluntário.</a:t>
            </a:r>
            <a:endParaRPr lang="pt-BR" sz="24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pt-BR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onector reto 8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2" name="Conector reto 9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13" name="Imagem 7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14" name="Imagem 8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15" name="CaixaDeTexto 4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16" name="Retângulo 115"/>
          <p:cNvSpPr/>
          <p:nvPr/>
        </p:nvSpPr>
        <p:spPr>
          <a:xfrm>
            <a:off x="1980000" y="48852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A IDEIA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17" name="Retângulo 116"/>
          <p:cNvSpPr/>
          <p:nvPr/>
        </p:nvSpPr>
        <p:spPr>
          <a:xfrm>
            <a:off x="360000" y="1762920"/>
            <a:ext cx="1115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Entendemos que desenvolver liderança, desenvolve nossos colaboradores como um todo, visto que ao desenvolvê-los enquanto pessoas, reflete em todas as áreas de sua vida, consequentemente na empresa também. 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Uma linha de trabalho com treinamentos aplicada já as gestões em geral e em todos os treinamentos comportamentais;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Nosso setor de Recursos Humanos conta com 5 colaboradores, sendo todos psicólogos organizacionais.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buNone/>
            </a:pPr>
            <a:endParaRPr lang="pt-BR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onector reto 10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9" name="Conector reto 11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20" name="Imagem 9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21" name="Imagem 10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22" name="CaixaDeTexto 6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23" name="Retângulo 122"/>
          <p:cNvSpPr/>
          <p:nvPr/>
        </p:nvSpPr>
        <p:spPr>
          <a:xfrm>
            <a:off x="1980000" y="48852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A IDEIA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24" name="Retângulo 123"/>
          <p:cNvSpPr/>
          <p:nvPr/>
        </p:nvSpPr>
        <p:spPr>
          <a:xfrm>
            <a:off x="360000" y="1260000"/>
            <a:ext cx="1133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Um diferencial, principalmente na região, que se reflete numa originalidade de ações como o programa de trainee e sem custos adicionais, visto que os treinamentos comportamentais são aplicados pela equipe de RH.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Treinamentos que trabalhem com teoria e prática dessa forma tão integrada com as chefias, não são comuns;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Acreditamos ter viabilidade para aplicação em outras empresas, já que em empresas que já trabalhem com treinamentos, mesmo que com custos, seria algo acessível;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pt-BR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onector reto 12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6" name="Conector reto 13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27" name="Imagem 11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28" name="Imagem 12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29" name="CaixaDeTexto 7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30" name="Retângulo 129"/>
          <p:cNvSpPr/>
          <p:nvPr/>
        </p:nvSpPr>
        <p:spPr>
          <a:xfrm>
            <a:off x="198036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ESTRUTURAÇÃO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31" name="Retângulo 130"/>
          <p:cNvSpPr/>
          <p:nvPr/>
        </p:nvSpPr>
        <p:spPr>
          <a:xfrm>
            <a:off x="180360" y="1223280"/>
            <a:ext cx="1151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Foi criado o regimento do programa para definição e divulgação das regras:</a:t>
            </a:r>
            <a:endParaRPr lang="pt-BR" sz="22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Critérios para participação: um ano de empresa, sem advertências, suspensões ou faltas;</a:t>
            </a:r>
            <a:endParaRPr lang="pt-BR" sz="16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16 vagas por ano, para limitar a 8 colaboradores por turma (manhã/tarde);</a:t>
            </a:r>
            <a:endParaRPr lang="pt-BR" sz="16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Microsoft YaHei"/>
              </a:rPr>
              <a:t>Prova eliminatória situacional, avaliando traços de personalidade relacionados a gostar de</a:t>
            </a: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aprender, mudanças, desafios, ser empático, e ético; (tempo de empresa para desempate)</a:t>
            </a:r>
            <a:endParaRPr lang="pt-BR" sz="16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Supervisão estar ciente e de acordo com a participação;</a:t>
            </a:r>
            <a:endParaRPr lang="pt-BR" sz="16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Disponibilidade e comprometimento com os treinamentos com o RH, uma vez ao mês por 1 hora;</a:t>
            </a:r>
            <a:endParaRPr lang="pt-BR" sz="16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Disponibilidade e comprometimento com treinamento prático com a supervisão.</a:t>
            </a:r>
            <a:endParaRPr lang="pt-BR" sz="1600" b="0" strike="noStrike" spc="-1" dirty="0">
              <a:latin typeface="Arial"/>
            </a:endParaRPr>
          </a:p>
          <a:p>
            <a:pPr marL="432000" lvl="1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Não alcance de nota mínima de 8 no semestre por falta ou atividades, elimina do programa; </a:t>
            </a:r>
            <a:endParaRPr lang="pt-BR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onector reto 14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3" name="Conector reto 15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34" name="Imagem 13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35" name="Imagem 14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36" name="CaixaDeTexto 8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37" name="Retângulo 136"/>
          <p:cNvSpPr/>
          <p:nvPr/>
        </p:nvSpPr>
        <p:spPr>
          <a:xfrm>
            <a:off x="198000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ESTRUTURAÇÃO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38" name="Retângulo 137"/>
          <p:cNvSpPr/>
          <p:nvPr/>
        </p:nvSpPr>
        <p:spPr>
          <a:xfrm>
            <a:off x="360000" y="900000"/>
            <a:ext cx="1133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>
                <a:solidFill>
                  <a:srgbClr val="023F62"/>
                </a:solidFill>
                <a:latin typeface="Arial"/>
                <a:ea typeface="Microsoft YaHei"/>
              </a:rPr>
              <a:t>Foi criado cronograma </a:t>
            </a:r>
            <a:r>
              <a:rPr lang="pt-BR" sz="2200" b="1" strike="noStrike" spc="-1">
                <a:solidFill>
                  <a:srgbClr val="023F62"/>
                </a:solidFill>
                <a:latin typeface="Arial"/>
                <a:ea typeface="DejaVu Sans"/>
              </a:rPr>
              <a:t> anual dos treinamentos com o RH para melhor organização de escalas e disponibilizado sempre 1 horário pela manhã e 1 a tarde;</a:t>
            </a: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>
              <a:latin typeface="Arial"/>
            </a:endParaRPr>
          </a:p>
        </p:txBody>
      </p:sp>
      <p:pic>
        <p:nvPicPr>
          <p:cNvPr id="139" name="Imagem 138"/>
          <p:cNvPicPr/>
          <p:nvPr/>
        </p:nvPicPr>
        <p:blipFill>
          <a:blip r:embed="rId5"/>
          <a:stretch/>
        </p:blipFill>
        <p:spPr>
          <a:xfrm>
            <a:off x="3409920" y="2340000"/>
            <a:ext cx="5050080" cy="3292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onector reto 22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1" name="Conector reto 23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42" name="Imagem 21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43" name="Imagem 22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44" name="CaixaDeTexto 12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45" name="Retângulo 144"/>
          <p:cNvSpPr/>
          <p:nvPr/>
        </p:nvSpPr>
        <p:spPr>
          <a:xfrm>
            <a:off x="198000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ESTRUTURAÇÃO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46" name="Retângulo 145"/>
          <p:cNvSpPr/>
          <p:nvPr/>
        </p:nvSpPr>
        <p:spPr>
          <a:xfrm>
            <a:off x="360000" y="900000"/>
            <a:ext cx="1133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342900" indent="-3429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11000"/>
              <a:buFont typeface="Arial" panose="020B0604020202020204" pitchFamily="34" charset="0"/>
              <a:buChar char="•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Foram definidas as habilidades a serem trabalhadas e como seriam trabalhadas;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 Estruturado os temas e práticas e cada encontro mensal de acordo com situações reais vividas pelas supervisões e com base nas habilidades consideradas mais relevantes para nossa realidade que compõem a liderança:</a:t>
            </a: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pt-BR" sz="22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Influência;</a:t>
            </a:r>
            <a:endParaRPr lang="pt-BR" sz="16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Iniciativa;</a:t>
            </a:r>
            <a:endParaRPr lang="pt-BR" sz="16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Autoconfiança;</a:t>
            </a:r>
            <a:endParaRPr lang="pt-BR" sz="16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Comunicação;</a:t>
            </a:r>
            <a:endParaRPr lang="pt-BR" sz="16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147" name="Retângulo 146"/>
          <p:cNvSpPr/>
          <p:nvPr/>
        </p:nvSpPr>
        <p:spPr>
          <a:xfrm>
            <a:off x="3420360" y="3240000"/>
            <a:ext cx="3419640" cy="167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Relacionamento interpessoal;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Entusiasmo;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Autoconfiança;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Flexibilidade;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Resolução de conflitos;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148" name="Retângulo 147"/>
          <p:cNvSpPr/>
          <p:nvPr/>
        </p:nvSpPr>
        <p:spPr>
          <a:xfrm>
            <a:off x="7740000" y="3420360"/>
            <a:ext cx="3419640" cy="143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Escuta ativa;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Capacidade de negociação;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Coragem para assumir riscos;</a:t>
            </a:r>
            <a:endParaRPr lang="pt-BR" sz="16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600" b="1" strike="noStrike" spc="-1">
                <a:solidFill>
                  <a:srgbClr val="023F62"/>
                </a:solidFill>
                <a:latin typeface="Arial"/>
              </a:rPr>
              <a:t>Senso de coletividade;</a:t>
            </a:r>
            <a:endParaRPr lang="pt-BR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onector reto 24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0" name="Conector reto 25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51" name="Imagem 23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52" name="Imagem 24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53" name="CaixaDeTexto 13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54" name="Retângulo 153"/>
          <p:cNvSpPr/>
          <p:nvPr/>
        </p:nvSpPr>
        <p:spPr>
          <a:xfrm>
            <a:off x="1956240" y="362382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PRÁTICAS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55" name="Retângulo 154"/>
          <p:cNvSpPr/>
          <p:nvPr/>
        </p:nvSpPr>
        <p:spPr>
          <a:xfrm>
            <a:off x="43587" y="965562"/>
            <a:ext cx="6765175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85750" indent="-28575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408240" algn="l"/>
              </a:tabLst>
            </a:pPr>
            <a:r>
              <a:rPr lang="pt-BR" sz="20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Em cada encontro começávamos reforçando a importância de uma boa comunicação,  que envolve o tom de voz, as palavras utilizadas e o objetivo da mensagem;</a:t>
            </a:r>
            <a:endParaRPr lang="pt-BR" sz="2000" b="0" strike="noStrike" spc="-1" dirty="0">
              <a:latin typeface="+mj-lt"/>
            </a:endParaRPr>
          </a:p>
          <a:p>
            <a:pPr marL="285750" indent="-28575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408240" algn="l"/>
              </a:tabLst>
            </a:pPr>
            <a:r>
              <a:rPr lang="pt-BR" sz="20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Uma ou mais habilidades eram então rapidamente discutidas teoricamente;</a:t>
            </a:r>
            <a:endParaRPr lang="pt-BR" sz="2000" b="0" strike="noStrike" spc="-1" dirty="0">
              <a:latin typeface="+mj-lt"/>
            </a:endParaRPr>
          </a:p>
          <a:p>
            <a:pPr marL="285750" indent="-28575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408240" algn="l"/>
              </a:tabLst>
            </a:pPr>
            <a:r>
              <a:rPr lang="pt-BR" sz="20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Passava-se então para as práticas em que voluntariamente de dois em dois os colaboradores se colocavam frente um ao outro, na frente da turma, e revezam nos papeis de colaborador e supervisor para interpretar a situação sorteada daquele encontro.</a:t>
            </a:r>
            <a:endParaRPr lang="pt-BR" sz="20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90000"/>
              <a:buFont typeface="Wingdings" charset="2"/>
              <a:buChar char="●"/>
              <a:tabLst>
                <a:tab pos="408240" algn="l"/>
              </a:tabLst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156" name="Retângulo 155"/>
          <p:cNvSpPr/>
          <p:nvPr/>
        </p:nvSpPr>
        <p:spPr>
          <a:xfrm>
            <a:off x="218520" y="2862000"/>
            <a:ext cx="180360" cy="40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7" name="Imagem 156"/>
          <p:cNvPicPr/>
          <p:nvPr/>
        </p:nvPicPr>
        <p:blipFill>
          <a:blip r:embed="rId5"/>
          <a:srcRect l="1730" t="3863" r="2660" b="3001"/>
          <a:stretch/>
        </p:blipFill>
        <p:spPr>
          <a:xfrm>
            <a:off x="6979320" y="1493640"/>
            <a:ext cx="5040000" cy="3360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onector reto 34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9" name="Conector reto 35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60" name="Imagem 33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61" name="Imagem 34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62" name="CaixaDeTexto 18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63" name="Retângulo 162"/>
          <p:cNvSpPr/>
          <p:nvPr/>
        </p:nvSpPr>
        <p:spPr>
          <a:xfrm>
            <a:off x="198072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PRÁTICAS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64" name="Retângulo 163"/>
          <p:cNvSpPr/>
          <p:nvPr/>
        </p:nvSpPr>
        <p:spPr>
          <a:xfrm>
            <a:off x="171720" y="1130760"/>
            <a:ext cx="5940000" cy="468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90000"/>
              <a:buFont typeface="Wingdings" charset="2"/>
              <a:buChar char="●"/>
              <a:tabLst>
                <a:tab pos="408240" algn="l"/>
              </a:tabLst>
            </a:pPr>
            <a:endParaRPr lang="pt-BR" sz="1800" b="0" strike="noStrike" spc="-1" dirty="0">
              <a:latin typeface="+mj-lt"/>
            </a:endParaRPr>
          </a:p>
          <a:p>
            <a:pPr marL="342900" indent="-3429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11000"/>
              <a:buFont typeface="Arial" panose="020B0604020202020204" pitchFamily="34" charset="0"/>
              <a:buChar char="•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Após cada simulação, era solicitado que a turma participasse opinando se fariam da mesma forma ou se incluiriam ou tirariam algo naquela situação.</a:t>
            </a:r>
            <a:endParaRPr lang="pt-BR" sz="2100" b="0" strike="noStrike" spc="-1" dirty="0">
              <a:latin typeface="+mj-lt"/>
            </a:endParaRPr>
          </a:p>
          <a:p>
            <a:pPr marL="342900" indent="-3429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111000"/>
              <a:buFont typeface="Arial" panose="020B0604020202020204" pitchFamily="34" charset="0"/>
              <a:buChar char="•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Ao fim das colocações de todos, o RH então pontuava com base no comportamento esperado</a:t>
            </a:r>
            <a:r>
              <a:rPr lang="pt-BR" sz="2100" b="0" strike="noStrike" spc="-1" dirty="0">
                <a:solidFill>
                  <a:srgbClr val="023F62"/>
                </a:solidFill>
                <a:latin typeface="Noto Sans"/>
                <a:ea typeface="DejaVu Sans"/>
              </a:rPr>
              <a:t>. </a:t>
            </a: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165" name="Retângulo 164"/>
          <p:cNvSpPr/>
          <p:nvPr/>
        </p:nvSpPr>
        <p:spPr>
          <a:xfrm>
            <a:off x="218520" y="2862000"/>
            <a:ext cx="180360" cy="40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6" name="Imagem 165"/>
          <p:cNvPicPr/>
          <p:nvPr/>
        </p:nvPicPr>
        <p:blipFill>
          <a:blip r:embed="rId5"/>
          <a:srcRect t="7574"/>
          <a:stretch/>
        </p:blipFill>
        <p:spPr>
          <a:xfrm>
            <a:off x="6480000" y="1515240"/>
            <a:ext cx="5580000" cy="316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onector reto 16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8" name="Conector reto 17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69" name="Imagem 15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70" name="Imagem 16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71" name="CaixaDeTexto 9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980000" y="48852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PRÁTICAS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73" name="Retângulo 172"/>
          <p:cNvSpPr/>
          <p:nvPr/>
        </p:nvSpPr>
        <p:spPr>
          <a:xfrm>
            <a:off x="540000" y="1440000"/>
            <a:ext cx="1115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90000"/>
              <a:buFont typeface="Wingdings" charset="2"/>
              <a:buAutoNum type="arabicPlain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Colaborador com má conduta: agressivo com os colegas, flagrante de embriaguez mais de uma vez. Colaborador não concorda e peita supervisão.</a:t>
            </a:r>
            <a:endParaRPr lang="pt-BR" sz="21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90000"/>
              <a:buFont typeface="Wingdings" charset="2"/>
              <a:buAutoNum type="arabicPlain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Erro em procedimento causando dano/prejuízo a paciente/empresa.</a:t>
            </a:r>
            <a:endParaRPr lang="pt-BR" sz="21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90000"/>
              <a:buFont typeface="Wingdings" charset="2"/>
              <a:buAutoNum type="arabicPlain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Colaborador alega que supervisão age com favoritismo e o persegue, punindo-o mas não aos demais.</a:t>
            </a:r>
            <a:endParaRPr lang="pt-BR" sz="21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90000"/>
              <a:buFont typeface="Wingdings" charset="2"/>
              <a:buAutoNum type="arabicPlain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Colaborador está cheio de problemas pessoais, por isso teve algumas faltas e cometeu erros por falta de atenção.</a:t>
            </a:r>
            <a:endParaRPr lang="pt-BR" sz="2100" b="0" strike="noStrike" spc="-1" dirty="0">
              <a:latin typeface="+mj-lt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  <a:tabLst>
                <a:tab pos="408240" algn="l"/>
              </a:tabLst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174" name="Retângulo 173"/>
          <p:cNvSpPr/>
          <p:nvPr/>
        </p:nvSpPr>
        <p:spPr>
          <a:xfrm>
            <a:off x="218520" y="2862000"/>
            <a:ext cx="180360" cy="40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onector reto 26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6" name="Conector reto 27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77" name="Imagem 25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78" name="Imagem 26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79" name="CaixaDeTexto 14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80" name="Retângulo 179"/>
          <p:cNvSpPr/>
          <p:nvPr/>
        </p:nvSpPr>
        <p:spPr>
          <a:xfrm>
            <a:off x="36000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PRÁTICAS - Supervisão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81" name="Retângulo 180"/>
          <p:cNvSpPr/>
          <p:nvPr/>
        </p:nvSpPr>
        <p:spPr>
          <a:xfrm>
            <a:off x="171720" y="1236600"/>
            <a:ext cx="7560000" cy="416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Através de um cronograma próprio, as supervisões realizavam ao menos um encontro por mês, com atividades práticas da supervisão. </a:t>
            </a:r>
            <a:r>
              <a:rPr lang="pt-BR" sz="2100" b="0" strike="noStrike" spc="-1" dirty="0" err="1">
                <a:solidFill>
                  <a:srgbClr val="023F62"/>
                </a:solidFill>
                <a:latin typeface="+mj-lt"/>
                <a:ea typeface="DejaVu Sans"/>
              </a:rPr>
              <a:t>Ex</a:t>
            </a: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: Elaboração de escala.</a:t>
            </a:r>
            <a:endParaRPr lang="pt-BR" sz="21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Todo encontro era registrado em ficha especifica do programa e entregue ao RH  com notas mensais para controle das notas e somada as notas da prática com o RH em uma planilha onde textualmente também eram registrados os encontros do RH, descrevendo o desempenho de cada um.</a:t>
            </a:r>
            <a:endParaRPr lang="pt-BR" sz="21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</a:pPr>
            <a:r>
              <a:rPr lang="pt-BR" sz="2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8520" y="2862000"/>
            <a:ext cx="180360" cy="40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5C105C5-7B9D-49CD-9422-0427643089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721447"/>
              </p:ext>
            </p:extLst>
          </p:nvPr>
        </p:nvGraphicFramePr>
        <p:xfrm>
          <a:off x="8239388" y="398382"/>
          <a:ext cx="3779932" cy="482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5667037" imgH="8019809" progId="Acrobat.Document.DC">
                  <p:embed/>
                </p:oleObj>
              </mc:Choice>
              <mc:Fallback>
                <p:oleObj name="Acrobat Document" r:id="rId5" imgW="5667037" imgH="801980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39388" y="398382"/>
                        <a:ext cx="3779932" cy="482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onector reto 20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5" name="Conector reto 21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86" name="Imagem 19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87" name="Imagem 20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88" name="CaixaDeTexto 11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89" name="Retângulo 188"/>
          <p:cNvSpPr/>
          <p:nvPr/>
        </p:nvSpPr>
        <p:spPr>
          <a:xfrm>
            <a:off x="198036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PRÁTICAS - Supervisão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90" name="Retângulo 189"/>
          <p:cNvSpPr/>
          <p:nvPr/>
        </p:nvSpPr>
        <p:spPr>
          <a:xfrm>
            <a:off x="180360" y="1620000"/>
            <a:ext cx="1115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100" b="0" strike="noStrike" spc="-1" dirty="0">
                <a:solidFill>
                  <a:srgbClr val="023F62"/>
                </a:solidFill>
                <a:latin typeface="+mj-lt"/>
                <a:ea typeface="DejaVu Sans"/>
              </a:rPr>
              <a:t>Ao fim do primeiro semestre todos passaram, mas ao fim do segundo nem todos atingiram nota, mesmo com uma ultima avaliação sendo uma apresentação oral de qualquer dos tópicos trabalhado durante o ano, que visou avaliar o entendimento e aplicação dos temas.</a:t>
            </a:r>
            <a:endParaRPr lang="pt-BR" sz="2100" b="0" strike="noStrike" spc="-1" dirty="0">
              <a:latin typeface="+mj-lt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218520" y="2862000"/>
            <a:ext cx="180360" cy="40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onector reto 18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3" name="Conector reto 19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94" name="Imagem 17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95" name="Imagem 18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196" name="CaixaDeTexto 10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97" name="Retângulo 196"/>
          <p:cNvSpPr/>
          <p:nvPr/>
        </p:nvSpPr>
        <p:spPr>
          <a:xfrm>
            <a:off x="2160720" y="36000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RESULTADOS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98" name="Retângulo 197"/>
          <p:cNvSpPr/>
          <p:nvPr/>
        </p:nvSpPr>
        <p:spPr>
          <a:xfrm>
            <a:off x="180000" y="1043280"/>
            <a:ext cx="6120000" cy="291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Em 2023 tivemos então 11 encontros;</a:t>
            </a:r>
            <a:endParaRPr lang="pt-BR" sz="20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Concluíram a formação 6 colaboradores com nota mínima de 8, e foram certificados;</a:t>
            </a:r>
            <a:endParaRPr lang="pt-BR" sz="20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Dos participantes 2 foram promovidos a cargos de supervisão e outros 2 a cargos intermediários;</a:t>
            </a:r>
            <a:endParaRPr lang="pt-BR" sz="2000" b="0" strike="noStrike" spc="-1" dirty="0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pt-BR" sz="20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0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18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199" name="Imagem 198"/>
          <p:cNvPicPr/>
          <p:nvPr/>
        </p:nvPicPr>
        <p:blipFill>
          <a:blip r:embed="rId5"/>
          <a:srcRect l="2282" t="34866" r="3227" b="18933"/>
          <a:stretch/>
        </p:blipFill>
        <p:spPr>
          <a:xfrm>
            <a:off x="6480000" y="1440000"/>
            <a:ext cx="5580000" cy="2880000"/>
          </a:xfrm>
          <a:prstGeom prst="rect">
            <a:avLst/>
          </a:prstGeom>
          <a:ln w="0">
            <a:noFill/>
          </a:ln>
        </p:spPr>
      </p:pic>
      <p:pic>
        <p:nvPicPr>
          <p:cNvPr id="200" name="Imagem 199"/>
          <p:cNvPicPr/>
          <p:nvPr/>
        </p:nvPicPr>
        <p:blipFill>
          <a:blip r:embed="rId6"/>
          <a:stretch/>
        </p:blipFill>
        <p:spPr>
          <a:xfrm>
            <a:off x="3060000" y="3500640"/>
            <a:ext cx="3960000" cy="279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onector reto 36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2" name="Conector reto 37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03" name="Imagem 35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204" name="Imagem 36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205" name="CaixaDeTexto 19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06" name="Retângulo 3"/>
          <p:cNvSpPr/>
          <p:nvPr/>
        </p:nvSpPr>
        <p:spPr>
          <a:xfrm>
            <a:off x="1955880" y="356400"/>
            <a:ext cx="90586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</a:rPr>
              <a:t>Feedbacks dos Participantes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207" name="Retângulo 4"/>
          <p:cNvSpPr/>
          <p:nvPr/>
        </p:nvSpPr>
        <p:spPr>
          <a:xfrm>
            <a:off x="234000" y="976542"/>
            <a:ext cx="11723760" cy="411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100" b="1" strike="noStrike" spc="-1" dirty="0">
                <a:solidFill>
                  <a:srgbClr val="023F62"/>
                </a:solidFill>
                <a:latin typeface="Arial"/>
              </a:rPr>
              <a:t>Relatos dos Participantes:</a:t>
            </a: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BR" sz="2100" b="0" strike="noStrike" spc="-1" dirty="0">
              <a:latin typeface="Arial"/>
            </a:endParaRPr>
          </a:p>
          <a:p>
            <a:pPr algn="just">
              <a:buNone/>
            </a:pPr>
            <a:r>
              <a:rPr lang="pt-BR" sz="2100" b="1" strike="noStrike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“Me desenvolvi como profissional, mas também como pessoa. Foi bem legal ver como seguir as dicas do treinamento em mudar meu comportamento, muda</a:t>
            </a:r>
            <a:r>
              <a:rPr lang="pt-BR" sz="2100" b="1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va o comportamento dos outros </a:t>
            </a:r>
            <a:r>
              <a:rPr lang="pt-BR" sz="2100" b="1" strike="noStrike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também. </a:t>
            </a:r>
            <a:r>
              <a:rPr lang="pt-BR" sz="2100" b="1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Em vez de ficar tentando mudar os outros, influenciei eles a melhorarem. </a:t>
            </a:r>
            <a:r>
              <a:rPr lang="pt-BR" sz="2100" b="1" strike="noStrike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”</a:t>
            </a: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1400" b="1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									Karen Barbosa, Enfermeira.</a:t>
            </a:r>
          </a:p>
          <a:p>
            <a:pPr algn="just">
              <a:buNone/>
            </a:pP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100" b="1" strike="noStrike" spc="-1" dirty="0">
                <a:solidFill>
                  <a:srgbClr val="023F62"/>
                </a:solidFill>
                <a:latin typeface="Arial"/>
              </a:rPr>
              <a:t>“O </a:t>
            </a:r>
            <a:r>
              <a:rPr lang="pt-BR" sz="2100" b="1" strike="noStrike" spc="-1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</a:rPr>
              <a:t>programa</a:t>
            </a:r>
            <a:r>
              <a:rPr lang="pt-BR" sz="2100" b="1" strike="noStrike" spc="-1" dirty="0">
                <a:solidFill>
                  <a:srgbClr val="023F62"/>
                </a:solidFill>
                <a:latin typeface="Arial"/>
              </a:rPr>
              <a:t> foi ótimo. Me mostrou  o outro lado, o da supervisão e como a rotina de liderança não é fácil. Lidar com todos os problemas, buscar entender o colaborador é desafiador. Me ajudou muito na prática do dia a dia a ser mais compreensiva com todos.”</a:t>
            </a: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100" b="1" strike="noStrike" spc="-1" dirty="0">
                <a:solidFill>
                  <a:srgbClr val="023F62"/>
                </a:solidFill>
                <a:latin typeface="Arial"/>
              </a:rPr>
              <a:t>					</a:t>
            </a:r>
            <a:r>
              <a:rPr lang="pt-BR" sz="1400" b="1" strike="noStrike" spc="-1" dirty="0">
                <a:solidFill>
                  <a:srgbClr val="023F62"/>
                </a:solidFill>
                <a:latin typeface="Arial"/>
              </a:rPr>
              <a:t>Cilene Barreto, Analista de Setor de Pessoal.</a:t>
            </a:r>
            <a:endParaRPr lang="pt-BR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BR" sz="14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buNone/>
            </a:pPr>
            <a:endParaRPr lang="pt-BR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onector reto 38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9" name="Conector reto 39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10" name="Imagem 37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211" name="Imagem 38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212" name="CaixaDeTexto 20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3" name="Retângulo 5"/>
          <p:cNvSpPr/>
          <p:nvPr/>
        </p:nvSpPr>
        <p:spPr>
          <a:xfrm>
            <a:off x="1955880" y="356400"/>
            <a:ext cx="90586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</a:rPr>
              <a:t>Feedbacks dos Participantes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214" name="Retângulo 6"/>
          <p:cNvSpPr/>
          <p:nvPr/>
        </p:nvSpPr>
        <p:spPr>
          <a:xfrm>
            <a:off x="210480" y="893757"/>
            <a:ext cx="11723760" cy="26615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100" b="1" strike="noStrike" spc="-1" dirty="0">
                <a:solidFill>
                  <a:srgbClr val="023F62"/>
                </a:solidFill>
                <a:latin typeface="Arial"/>
              </a:rPr>
              <a:t>Depoimentos das Chefias:</a:t>
            </a: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BR" sz="2400" b="0" strike="noStrike" spc="-1" dirty="0">
              <a:latin typeface="Arial"/>
            </a:endParaRPr>
          </a:p>
          <a:p>
            <a:pPr algn="just">
              <a:buNone/>
            </a:pPr>
            <a:r>
              <a:rPr lang="pt-BR" b="1" strike="noStrike" spc="-1" dirty="0">
                <a:solidFill>
                  <a:srgbClr val="023F62"/>
                </a:solidFill>
                <a:latin typeface="Arial"/>
              </a:rPr>
              <a:t>“A mudança nos colaboradores foi notável, mudaram a visão sobre nós. Especialmente na iniciativa e na compreensão dos processos organizacionais. E não só dos que participaram, mas eles disseminam isso na equipe. Hoje são muito mais resolutivos, o que podem resolver, resolvem sem depender da supervisão. Principalmente os enfermeiros em resolução de conflitos com suas equipes.”</a:t>
            </a:r>
            <a:endParaRPr lang="pt-BR" b="0" strike="noStrike" spc="-1" dirty="0">
              <a:latin typeface="Arial"/>
            </a:endParaRPr>
          </a:p>
          <a:p>
            <a:pPr algn="just">
              <a:buNone/>
            </a:pPr>
            <a:r>
              <a:rPr lang="pt-BR" sz="1400" b="1" strike="noStrike" spc="-1" dirty="0">
                <a:solidFill>
                  <a:srgbClr val="023F62"/>
                </a:solidFill>
                <a:latin typeface="Arial"/>
              </a:rPr>
              <a:t>																			Juliana </a:t>
            </a:r>
            <a:r>
              <a:rPr lang="pt-BR" sz="1400" b="1" strike="noStrike" spc="-1" dirty="0" err="1">
                <a:solidFill>
                  <a:srgbClr val="023F62"/>
                </a:solidFill>
                <a:latin typeface="Arial"/>
              </a:rPr>
              <a:t>Canizella</a:t>
            </a:r>
            <a:r>
              <a:rPr lang="pt-BR" sz="1400" b="1" strike="noStrike" spc="-1" dirty="0">
                <a:solidFill>
                  <a:srgbClr val="023F62"/>
                </a:solidFill>
                <a:latin typeface="Arial"/>
              </a:rPr>
              <a:t>, Enfermeira Chefe</a:t>
            </a:r>
            <a:endParaRPr lang="pt-BR" sz="14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400" b="0" strike="noStrike" spc="-1" dirty="0">
              <a:latin typeface="Arial"/>
            </a:endParaRPr>
          </a:p>
        </p:txBody>
      </p:sp>
      <p:sp>
        <p:nvSpPr>
          <p:cNvPr id="9" name="Retângulo 6">
            <a:extLst>
              <a:ext uri="{FF2B5EF4-FFF2-40B4-BE49-F238E27FC236}">
                <a16:creationId xmlns:a16="http://schemas.microsoft.com/office/drawing/2014/main" id="{2B7B5644-5E2A-41C7-A145-5AB0CA9E359F}"/>
              </a:ext>
            </a:extLst>
          </p:cNvPr>
          <p:cNvSpPr/>
          <p:nvPr/>
        </p:nvSpPr>
        <p:spPr>
          <a:xfrm>
            <a:off x="210480" y="3429000"/>
            <a:ext cx="11723760" cy="16740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  <a:buNone/>
            </a:pPr>
            <a:endParaRPr lang="pt-BR" sz="2400" b="0" strike="noStrike" spc="-1" dirty="0">
              <a:latin typeface="Arial"/>
            </a:endParaRPr>
          </a:p>
          <a:p>
            <a:pPr algn="just">
              <a:buNone/>
            </a:pPr>
            <a:r>
              <a:rPr lang="pt-BR" b="1" strike="noStrike" spc="-1" dirty="0">
                <a:solidFill>
                  <a:srgbClr val="023F62"/>
                </a:solidFill>
                <a:latin typeface="Arial"/>
              </a:rPr>
              <a:t>“</a:t>
            </a:r>
            <a:r>
              <a:rPr lang="pt-BR" b="1" spc="-1" dirty="0">
                <a:solidFill>
                  <a:srgbClr val="023F62"/>
                </a:solidFill>
                <a:latin typeface="Arial"/>
              </a:rPr>
              <a:t>Foi bem perceptível a mudança de postura deles. Eles realmente desenvolveram um enfrentamento que refletiu numa proatividade. Passaram a ter mais iniciativa, não ter medo de tomar frente do que eles já sabiam fazer. Acho que o principal foi isso, ganharam segurança para agir </a:t>
            </a:r>
            <a:r>
              <a:rPr lang="pt-BR" b="1" strike="noStrike" spc="-1" dirty="0">
                <a:solidFill>
                  <a:srgbClr val="023F62"/>
                </a:solidFill>
                <a:latin typeface="Arial"/>
              </a:rPr>
              <a:t>.”</a:t>
            </a:r>
            <a:endParaRPr lang="pt-BR" b="0" strike="noStrike" spc="-1" dirty="0">
              <a:latin typeface="Arial"/>
            </a:endParaRPr>
          </a:p>
          <a:p>
            <a:pPr algn="just">
              <a:buNone/>
            </a:pPr>
            <a:r>
              <a:rPr lang="pt-BR" sz="1400" b="1" strike="noStrike" spc="-1" dirty="0">
                <a:solidFill>
                  <a:srgbClr val="023F62"/>
                </a:solidFill>
                <a:latin typeface="Arial"/>
              </a:rPr>
              <a:t>																			Renata </a:t>
            </a:r>
            <a:r>
              <a:rPr lang="pt-BR" sz="1400" b="1" strike="noStrike" spc="-1" dirty="0" err="1">
                <a:solidFill>
                  <a:srgbClr val="023F62"/>
                </a:solidFill>
                <a:latin typeface="Arial"/>
              </a:rPr>
              <a:t>Herkrath</a:t>
            </a:r>
            <a:r>
              <a:rPr lang="pt-BR" sz="1400" b="1" strike="noStrike" spc="-1" dirty="0">
                <a:solidFill>
                  <a:srgbClr val="023F62"/>
                </a:solidFill>
                <a:latin typeface="Arial"/>
              </a:rPr>
              <a:t>, Gerente </a:t>
            </a:r>
            <a:r>
              <a:rPr lang="pt-BR" sz="1400" b="1" strike="noStrike" spc="-1" dirty="0" err="1">
                <a:solidFill>
                  <a:srgbClr val="023F62"/>
                </a:solidFill>
                <a:latin typeface="Arial"/>
              </a:rPr>
              <a:t>Adminsitrativa</a:t>
            </a:r>
            <a:endParaRPr lang="pt-BR" sz="14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onector reto 28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6" name="Conector reto 29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17" name="Imagem 27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218" name="Imagem 28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219" name="CaixaDeTexto 15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20" name="Retângulo 219"/>
          <p:cNvSpPr/>
          <p:nvPr/>
        </p:nvSpPr>
        <p:spPr>
          <a:xfrm>
            <a:off x="1980000" y="48852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RESULTADOS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221" name="Retângulo 220"/>
          <p:cNvSpPr/>
          <p:nvPr/>
        </p:nvSpPr>
        <p:spPr>
          <a:xfrm>
            <a:off x="360000" y="1080000"/>
            <a:ext cx="1133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1" strike="noStrike" spc="-1">
                <a:solidFill>
                  <a:srgbClr val="023F62"/>
                </a:solidFill>
                <a:latin typeface="Arial"/>
                <a:ea typeface="DejaVu Sans"/>
              </a:rPr>
              <a:t>Estamos na segunda edição do programa agora em 2024;</a:t>
            </a: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1" strike="noStrike" spc="-1">
                <a:solidFill>
                  <a:srgbClr val="023F62"/>
                </a:solidFill>
                <a:latin typeface="Arial"/>
                <a:ea typeface="DejaVu Sans"/>
              </a:rPr>
              <a:t>O interesse dos colaboradores pelo programa aumentou;</a:t>
            </a: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1" strike="noStrike" spc="-1">
                <a:solidFill>
                  <a:srgbClr val="023F62"/>
                </a:solidFill>
                <a:latin typeface="Arial"/>
                <a:ea typeface="DejaVu Sans"/>
              </a:rPr>
              <a:t>O desenvolvimento dos colaboradores os tem ajudado a melhores desempenhos nos recrutamentos internos, os permitindo ter promoções em outros níveis intermediários, além dos de supervisão;</a:t>
            </a: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1" strike="noStrike" spc="-1">
                <a:solidFill>
                  <a:srgbClr val="023F62"/>
                </a:solidFill>
                <a:latin typeface="Arial"/>
                <a:ea typeface="DejaVu Sans"/>
              </a:rPr>
              <a:t>O programa ajudou-os nas práticas do dia a dia também, uma vez que muitas vezes são necessárias as mesmas competências da liderança nos níveis operacionais, como resolução de conflitos, iniciativa, flexibilidade e escuta ativa. </a:t>
            </a: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1" strike="noStrike" spc="-1">
                <a:solidFill>
                  <a:srgbClr val="023F62"/>
                </a:solidFill>
                <a:latin typeface="Arial"/>
                <a:ea typeface="DejaVu Sans"/>
              </a:rPr>
              <a:t>É muito gratificante perceber o quanto eles se desenvolvem como pessoas e trazem o feedback de que os encontros os desenvolvem de tal forma que a vida deles em família, amigos e outro núcleos sociais melhora pela mudança de comportamento após os treinamentos.</a:t>
            </a:r>
            <a:endParaRPr lang="pt-BR" sz="18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onector reto 30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3" name="Conector reto 31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24" name="Imagem 29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225" name="Imagem 30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226" name="CaixaDeTexto 16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27" name="Retângulo 226"/>
          <p:cNvSpPr/>
          <p:nvPr/>
        </p:nvSpPr>
        <p:spPr>
          <a:xfrm>
            <a:off x="1980000" y="48852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RESULTADOS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228" name="Retângulo 227"/>
          <p:cNvSpPr/>
          <p:nvPr/>
        </p:nvSpPr>
        <p:spPr>
          <a:xfrm>
            <a:off x="180000" y="1080000"/>
            <a:ext cx="1170000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>
                <a:solidFill>
                  <a:srgbClr val="023F62"/>
                </a:solidFill>
                <a:latin typeface="Arial"/>
                <a:ea typeface="DejaVu Sans"/>
              </a:rPr>
              <a:t>Desenvolver nossos colaboradores para vida, tem um impacto muito positivo dentro da empresa, porque quem aprende a ser líder da própria vida, replica melhor isso profissionalmente; </a:t>
            </a:r>
            <a:endParaRPr lang="pt-BR" sz="20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>
                <a:solidFill>
                  <a:srgbClr val="023F62"/>
                </a:solidFill>
                <a:latin typeface="Arial"/>
                <a:ea typeface="DejaVu Sans"/>
              </a:rPr>
              <a:t>Vão de encontro com nossa Missão e Visão que fala de humanização e de ser referência em capacitação.</a:t>
            </a:r>
            <a:endParaRPr lang="pt-BR" sz="20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>
                <a:solidFill>
                  <a:srgbClr val="023F62"/>
                </a:solidFill>
                <a:latin typeface="Arial"/>
                <a:ea typeface="DejaVu Sans"/>
              </a:rPr>
              <a:t>Além disso, criamos um banco de talentos mais qualificado, damos mais clareza as responsabilidades de cada um nas equipes, empoderamos os colaboradores e aproximamos estes colaboradores do RH e de suas supervisões.</a:t>
            </a:r>
            <a:endParaRPr lang="pt-BR" sz="2000" b="0" strike="noStrike" spc="-1">
              <a:latin typeface="Arial"/>
            </a:endParaRPr>
          </a:p>
          <a:p>
            <a:pPr marL="216000" indent="-216000"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1" strike="noStrike" spc="-1">
                <a:solidFill>
                  <a:srgbClr val="023F62"/>
                </a:solidFill>
                <a:latin typeface="Arial"/>
                <a:ea typeface="DejaVu Sans"/>
              </a:rPr>
              <a:t>Atingimos assim os objetivos e ainda tivemos ganhos secundários com um programa que pode, ainda, ser replicado com facilidade em outros locais;</a:t>
            </a:r>
            <a:endParaRPr lang="pt-BR" sz="20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onector reto 40"/>
          <p:cNvSpPr/>
          <p:nvPr/>
        </p:nvSpPr>
        <p:spPr>
          <a:xfrm>
            <a:off x="0" y="25380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30" name="Conector reto 41"/>
          <p:cNvSpPr/>
          <p:nvPr/>
        </p:nvSpPr>
        <p:spPr>
          <a:xfrm>
            <a:off x="-70920" y="6410880"/>
            <a:ext cx="12191760" cy="36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31" name="Imagem 39"/>
          <p:cNvPicPr/>
          <p:nvPr/>
        </p:nvPicPr>
        <p:blipFill>
          <a:blip r:embed="rId2"/>
          <a:stretch/>
        </p:blipFill>
        <p:spPr>
          <a:xfrm>
            <a:off x="9001800" y="5289840"/>
            <a:ext cx="3017520" cy="105336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232" name="Imagem 40" descr="sind1"/>
          <p:cNvPicPr/>
          <p:nvPr/>
        </p:nvPicPr>
        <p:blipFill>
          <a:blip r:embed="rId3"/>
          <a:stretch/>
        </p:blipFill>
        <p:spPr>
          <a:xfrm>
            <a:off x="171720" y="5416920"/>
            <a:ext cx="2783880" cy="92628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sp>
        <p:nvSpPr>
          <p:cNvPr id="233" name="CaixaDeTexto 21"/>
          <p:cNvSpPr/>
          <p:nvPr/>
        </p:nvSpPr>
        <p:spPr>
          <a:xfrm>
            <a:off x="4003200" y="6419160"/>
            <a:ext cx="3453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800" b="1" u="sng" strike="noStrike" spc="-1">
                <a:solidFill>
                  <a:srgbClr val="467886"/>
                </a:solidFill>
                <a:uFillTx/>
                <a:latin typeface="Tahoma"/>
                <a:ea typeface="Tahoma"/>
                <a:hlinkClick r:id="rId4"/>
              </a:rPr>
              <a:t>www.sindhosfil.com.br</a:t>
            </a:r>
            <a:r>
              <a:rPr lang="pt-BR" sz="1800" b="1" strike="noStrike" spc="-1">
                <a:solidFill>
                  <a:srgbClr val="002060"/>
                </a:solidFill>
                <a:latin typeface="Tahoma"/>
                <a:ea typeface="Tahoma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34" name="Retângulo 233"/>
          <p:cNvSpPr/>
          <p:nvPr/>
        </p:nvSpPr>
        <p:spPr>
          <a:xfrm>
            <a:off x="1800720" y="1029240"/>
            <a:ext cx="82792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b="1" strike="noStrike" spc="-1">
                <a:solidFill>
                  <a:srgbClr val="0369A3"/>
                </a:solidFill>
                <a:latin typeface="Arial"/>
                <a:ea typeface="DejaVu Sans"/>
              </a:rPr>
              <a:t>OBRIGADO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235" name="Retângulo 234"/>
          <p:cNvSpPr/>
          <p:nvPr/>
        </p:nvSpPr>
        <p:spPr>
          <a:xfrm>
            <a:off x="360360" y="2160000"/>
            <a:ext cx="11159640" cy="30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Noto Sans"/>
                <a:ea typeface="DejaVu Sans"/>
              </a:rPr>
              <a:t>Me coloco a disposição para perguntas.</a:t>
            </a:r>
            <a:endParaRPr lang="pt-BR" sz="21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tabLst>
                <a:tab pos="408240" algn="l"/>
              </a:tabLst>
            </a:pPr>
            <a:endParaRPr lang="pt-BR" sz="21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Noto Sans"/>
                <a:ea typeface="DejaVu Sans"/>
              </a:rPr>
              <a:t>Andrei Moraes</a:t>
            </a:r>
            <a:endParaRPr lang="pt-BR" sz="21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Noto Sans"/>
                <a:ea typeface="DejaVu Sans"/>
              </a:rPr>
              <a:t>Coordenador de Recursos Humanos – Santa Casa de Ourinhos</a:t>
            </a:r>
            <a:endParaRPr lang="pt-BR" sz="21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  <a:spcAft>
                <a:spcPts val="1134"/>
              </a:spcAft>
              <a:buClr>
                <a:srgbClr val="000000"/>
              </a:buClr>
              <a:buSzPct val="45000"/>
              <a:tabLst>
                <a:tab pos="408240" algn="l"/>
              </a:tabLst>
            </a:pPr>
            <a:r>
              <a:rPr lang="pt-BR" sz="2100" b="0" strike="noStrike" spc="-1" dirty="0">
                <a:solidFill>
                  <a:srgbClr val="023F62"/>
                </a:solidFill>
                <a:latin typeface="Noto Sans"/>
                <a:ea typeface="DejaVu Sans"/>
              </a:rPr>
              <a:t>E-mail: rh.sup@santacasadeourinhos.com.br</a:t>
            </a: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SzPct val="45000"/>
            </a:pPr>
            <a:endParaRPr lang="pt-BR" sz="21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r>
              <a:rPr lang="pt-BR" sz="2200" b="1" strike="noStrike" spc="-1" dirty="0">
                <a:solidFill>
                  <a:srgbClr val="023F62"/>
                </a:solidFill>
                <a:latin typeface="Arial"/>
                <a:ea typeface="DejaVu Sans"/>
              </a:rPr>
              <a:t> </a:t>
            </a: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567"/>
              </a:spcAft>
              <a:buNone/>
            </a:pPr>
            <a:endParaRPr lang="pt-BR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1713</Words>
  <Application>Microsoft Office PowerPoint</Application>
  <PresentationFormat>Widescreen</PresentationFormat>
  <Paragraphs>169</Paragraphs>
  <Slides>20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Aptos</vt:lpstr>
      <vt:lpstr>Arial</vt:lpstr>
      <vt:lpstr>Noto Sans</vt:lpstr>
      <vt:lpstr>Symbol</vt:lpstr>
      <vt:lpstr>Tahoma</vt:lpstr>
      <vt:lpstr>Times New Roman</vt:lpstr>
      <vt:lpstr>Wingdings</vt:lpstr>
      <vt:lpstr>Office Theme</vt:lpstr>
      <vt:lpstr>Office Theme</vt:lpstr>
      <vt:lpstr>Adobe Acrobat 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Dr Edison Ferreira da Silva | Sindhosfil</dc:creator>
  <dc:description/>
  <cp:lastModifiedBy>Andrei</cp:lastModifiedBy>
  <cp:revision>60</cp:revision>
  <dcterms:created xsi:type="dcterms:W3CDTF">2024-09-24T16:28:04Z</dcterms:created>
  <dcterms:modified xsi:type="dcterms:W3CDTF">2024-10-15T02:17:55Z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</vt:i4>
  </property>
</Properties>
</file>