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76" r:id="rId8"/>
    <p:sldId id="277" r:id="rId9"/>
    <p:sldId id="262" r:id="rId10"/>
    <p:sldId id="263" r:id="rId11"/>
    <p:sldId id="274" r:id="rId12"/>
    <p:sldId id="264" r:id="rId13"/>
    <p:sldId id="265" r:id="rId14"/>
    <p:sldId id="266" r:id="rId15"/>
    <p:sldId id="275" r:id="rId16"/>
    <p:sldId id="267" r:id="rId17"/>
    <p:sldId id="268" r:id="rId18"/>
    <p:sldId id="269" r:id="rId19"/>
    <p:sldId id="270" r:id="rId20"/>
    <p:sldId id="271" r:id="rId21"/>
    <p:sldId id="272" r:id="rId22"/>
    <p:sldId id="273" r:id="rId23"/>
    <p:sldId id="278" r:id="rId2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6" d="100"/>
          <a:sy n="56" d="100"/>
        </p:scale>
        <p:origin x="11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0" y="0"/>
            <a:ext cx="12191999" cy="686160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540000" y="540000"/>
            <a:ext cx="11090273" cy="3798000"/>
          </a:xfrm>
        </p:spPr>
        <p:txBody>
          <a:bodyPr anchor="b"/>
          <a:lstStyle>
            <a:lvl1pPr algn="l">
              <a:defRPr sz="8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540000" y="4508500"/>
            <a:ext cx="7345362" cy="1800224"/>
          </a:xfrm>
        </p:spPr>
        <p:txBody>
          <a:bodyPr/>
          <a:lstStyle>
            <a:lvl1pPr marL="0" indent="0" algn="l">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1038592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67416F32-9D98-4340-82E8-E90CE00AD2AC}"/>
              </a:ext>
            </a:extLst>
          </p:cNvPr>
          <p:cNvGrpSpPr/>
          <p:nvPr/>
        </p:nvGrpSpPr>
        <p:grpSpPr>
          <a:xfrm flipV="1">
            <a:off x="0" y="-1"/>
            <a:ext cx="12191999" cy="6861601"/>
            <a:chOff x="0" y="-1"/>
            <a:chExt cx="12191999" cy="6861601"/>
          </a:xfrm>
        </p:grpSpPr>
        <p:sp>
          <p:nvSpPr>
            <p:cNvPr id="20" name="Rectangle 19">
              <a:extLst>
                <a:ext uri="{FF2B5EF4-FFF2-40B4-BE49-F238E27FC236}">
                  <a16:creationId xmlns:a16="http://schemas.microsoft.com/office/drawing/2014/main" id="{66375AB4-82BB-418F-A50F-6180F68724A4}"/>
                </a:ext>
              </a:extLst>
            </p:cNvPr>
            <p:cNvSpPr>
              <a:spLocks noChangeAspect="1"/>
            </p:cNvSpPr>
            <p:nvPr/>
          </p:nvSpPr>
          <p:spPr>
            <a:xfrm>
              <a:off x="0" y="0"/>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Oval 20">
              <a:extLst>
                <a:ext uri="{FF2B5EF4-FFF2-40B4-BE49-F238E27FC236}">
                  <a16:creationId xmlns:a16="http://schemas.microsoft.com/office/drawing/2014/main" id="{3FDD54B2-4A3F-4BFE-8FF0-82CA73F4AE8F}"/>
                </a:ext>
              </a:extLst>
            </p:cNvPr>
            <p:cNvSpPr>
              <a:spLocks noChangeAspect="1"/>
            </p:cNvSpPr>
            <p:nvPr/>
          </p:nvSpPr>
          <p:spPr>
            <a:xfrm>
              <a:off x="5750280" y="2148106"/>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Oval 21">
              <a:extLst>
                <a:ext uri="{FF2B5EF4-FFF2-40B4-BE49-F238E27FC236}">
                  <a16:creationId xmlns:a16="http://schemas.microsoft.com/office/drawing/2014/main" id="{30876F96-77AB-4E72-B1D2-FA45F4E3C04D}"/>
                </a:ext>
              </a:extLst>
            </p:cNvPr>
            <p:cNvSpPr>
              <a:spLocks noChangeAspect="1"/>
            </p:cNvSpPr>
            <p:nvPr/>
          </p:nvSpPr>
          <p:spPr>
            <a:xfrm>
              <a:off x="0" y="0"/>
              <a:ext cx="6347046" cy="6347046"/>
            </a:xfrm>
            <a:prstGeom prst="ellipse">
              <a:avLst/>
            </a:prstGeom>
            <a:solidFill>
              <a:schemeClr val="accent3">
                <a:alpha val="2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23" name="Group 22">
              <a:extLst>
                <a:ext uri="{FF2B5EF4-FFF2-40B4-BE49-F238E27FC236}">
                  <a16:creationId xmlns:a16="http://schemas.microsoft.com/office/drawing/2014/main" id="{BB08A2E9-6518-449E-940B-8518A1D850BB}"/>
                </a:ext>
              </a:extLst>
            </p:cNvPr>
            <p:cNvGrpSpPr>
              <a:grpSpLocks noChangeAspect="1"/>
            </p:cNvGrpSpPr>
            <p:nvPr/>
          </p:nvGrpSpPr>
          <p:grpSpPr>
            <a:xfrm rot="10800000">
              <a:off x="0" y="-1"/>
              <a:ext cx="10800000" cy="6858000"/>
              <a:chOff x="2328000" y="0"/>
              <a:chExt cx="2880000" cy="1440000"/>
            </a:xfrm>
          </p:grpSpPr>
          <p:sp>
            <p:nvSpPr>
              <p:cNvPr id="28" name="Rectangle 27">
                <a:extLst>
                  <a:ext uri="{FF2B5EF4-FFF2-40B4-BE49-F238E27FC236}">
                    <a16:creationId xmlns:a16="http://schemas.microsoft.com/office/drawing/2014/main" id="{60A86BE0-76B3-4EA0-BA2D-05266013A814}"/>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6BA13564-810C-4398-AA63-67B020811FCB}"/>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5" name="Rectangle 24">
              <a:extLst>
                <a:ext uri="{FF2B5EF4-FFF2-40B4-BE49-F238E27FC236}">
                  <a16:creationId xmlns:a16="http://schemas.microsoft.com/office/drawing/2014/main" id="{3555E1EF-6216-47FA-BBCA-7C0C8C2DAB8C}"/>
                </a:ext>
              </a:extLst>
            </p:cNvPr>
            <p:cNvSpPr>
              <a:spLocks noChangeAspect="1"/>
            </p:cNvSpPr>
            <p:nvPr/>
          </p:nvSpPr>
          <p:spPr>
            <a:xfrm rot="10800000">
              <a:off x="5602286" y="271887"/>
              <a:ext cx="6589713" cy="6589713"/>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32" name="Rectangle 31">
            <a:extLst>
              <a:ext uri="{FF2B5EF4-FFF2-40B4-BE49-F238E27FC236}">
                <a16:creationId xmlns:a16="http://schemas.microsoft.com/office/drawing/2014/main" id="{D8D85657-6A77-4466-887F-EE948B9CD2B2}"/>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C5D35498-B0C3-40BD-9407-6D0C0587E52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492F85E-0893-4D8C-816A-5193CC6DC9C0}"/>
              </a:ext>
            </a:extLst>
          </p:cNvPr>
          <p:cNvSpPr>
            <a:spLocks noGrp="1"/>
          </p:cNvSpPr>
          <p:nvPr>
            <p:ph idx="1"/>
          </p:nvPr>
        </p:nvSpPr>
        <p:spPr/>
        <p:txBody>
          <a:bodyPr/>
          <a:lstStyle>
            <a:lvl1pPr marL="270000">
              <a:defRPr/>
            </a:lvl1pPr>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5D46A9C-9655-49F5-85B3-A8A37F4F5A8F}"/>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5" name="Footer Placeholder 4">
            <a:extLst>
              <a:ext uri="{FF2B5EF4-FFF2-40B4-BE49-F238E27FC236}">
                <a16:creationId xmlns:a16="http://schemas.microsoft.com/office/drawing/2014/main" id="{72EF896C-71D7-487F-A1B9-CBBE6DF4D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228E8-7B8A-4153-BEB2-BD5A69F25131}"/>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55625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E54407D-DBA4-414C-ACA5-30D7B87C652B}"/>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6BD518BC-8E44-4DAA-A8B9-2CFBD91DCDCD}"/>
                </a:ext>
              </a:extLst>
            </p:cNvPr>
            <p:cNvSpPr/>
            <p:nvPr/>
          </p:nvSpPr>
          <p:spPr>
            <a:xfrm rot="10800000" flipH="1">
              <a:off x="0" y="2019649"/>
              <a:ext cx="4838350" cy="483835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67C3660-39CD-431D-8E64-37508FFEAC96}"/>
                </a:ext>
              </a:extLst>
            </p:cNvPr>
            <p:cNvGrpSpPr>
              <a:grpSpLocks noChangeAspect="1"/>
            </p:cNvGrpSpPr>
            <p:nvPr/>
          </p:nvGrpSpPr>
          <p:grpSpPr>
            <a:xfrm>
              <a:off x="5603875" y="0"/>
              <a:ext cx="6521820" cy="3260910"/>
              <a:chOff x="0" y="0"/>
              <a:chExt cx="2880000" cy="1440000"/>
            </a:xfrm>
          </p:grpSpPr>
          <p:sp>
            <p:nvSpPr>
              <p:cNvPr id="9" name="Rectangle 8">
                <a:extLst>
                  <a:ext uri="{FF2B5EF4-FFF2-40B4-BE49-F238E27FC236}">
                    <a16:creationId xmlns:a16="http://schemas.microsoft.com/office/drawing/2014/main" id="{C4CCE569-E461-438A-A235-B96A542AF82F}"/>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3F9DF1F-1F74-476C-AD41-22AC3F8A65A0}"/>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BE49ED5-9713-43D1-AE9E-3F9FE5574077}"/>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1A2854-1482-4441-85EA-D7B9F3EF56D2}"/>
                </a:ext>
              </a:extLst>
            </p:cNvPr>
            <p:cNvSpPr>
              <a:spLocks noChangeAspect="1"/>
            </p:cNvSpPr>
            <p:nvPr/>
          </p:nvSpPr>
          <p:spPr>
            <a:xfrm>
              <a:off x="494887" y="2538000"/>
              <a:ext cx="4320000" cy="4320000"/>
            </a:xfrm>
            <a:prstGeom prst="ellipse">
              <a:avLst/>
            </a:prstGeom>
            <a:solidFill>
              <a:schemeClr val="accent2">
                <a:alpha val="2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FED36A6D-894D-44DA-851C-345A414F3F68}"/>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D36F1DF-CD42-4695-A7D0-2F5B193057E9}"/>
              </a:ext>
            </a:extLst>
          </p:cNvPr>
          <p:cNvSpPr>
            <a:spLocks noGrp="1"/>
          </p:cNvSpPr>
          <p:nvPr>
            <p:ph type="title"/>
          </p:nvPr>
        </p:nvSpPr>
        <p:spPr>
          <a:xfrm>
            <a:off x="540000" y="540000"/>
            <a:ext cx="7345362" cy="5768725"/>
          </a:xfrm>
        </p:spPr>
        <p:txBody>
          <a:bodyPr anchor="t"/>
          <a:lstStyle>
            <a:lvl1pPr>
              <a:defRPr sz="8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A549160-0F86-4FCA-8718-6980E99C7938}"/>
              </a:ext>
            </a:extLst>
          </p:cNvPr>
          <p:cNvSpPr>
            <a:spLocks noGrp="1"/>
          </p:cNvSpPr>
          <p:nvPr>
            <p:ph type="body" idx="1"/>
          </p:nvPr>
        </p:nvSpPr>
        <p:spPr>
          <a:xfrm>
            <a:off x="8075612" y="540000"/>
            <a:ext cx="3565523" cy="5768725"/>
          </a:xfrm>
        </p:spPr>
        <p:txBody>
          <a:bodyPr anchor="t"/>
          <a:lstStyle>
            <a:lvl1pPr marL="0" indent="0">
              <a:buNone/>
              <a:defRPr sz="18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5C6CBB-DABA-4F2E-8574-46747E15EA1A}"/>
              </a:ext>
            </a:extLst>
          </p:cNvPr>
          <p:cNvSpPr>
            <a:spLocks noGrp="1"/>
          </p:cNvSpPr>
          <p:nvPr>
            <p:ph type="dt" sz="half" idx="10"/>
          </p:nvPr>
        </p:nvSpPr>
        <p:spPr/>
        <p:txBody>
          <a:bodyPr/>
          <a:lstStyle/>
          <a:p>
            <a:fld id="{7CF0BCE0-945C-4FDF-95A1-2149B1FF5B83}" type="datetimeFigureOut">
              <a:rPr lang="en-US" smtClean="0"/>
              <a:t>10/15/2024</a:t>
            </a:fld>
            <a:endParaRPr lang="en-US" dirty="0"/>
          </a:p>
        </p:txBody>
      </p:sp>
      <p:sp>
        <p:nvSpPr>
          <p:cNvPr id="5" name="Footer Placeholder 4">
            <a:extLst>
              <a:ext uri="{FF2B5EF4-FFF2-40B4-BE49-F238E27FC236}">
                <a16:creationId xmlns:a16="http://schemas.microsoft.com/office/drawing/2014/main" id="{8FAF86BC-9ECC-439C-BF2E-F0B7EF193B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742552-C4C9-44EE-B7CB-5A652393BA20}"/>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4090060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774299-531D-4CAC-881D-7EB68BC99FCC}"/>
              </a:ext>
            </a:extLst>
          </p:cNvPr>
          <p:cNvGrpSpPr/>
          <p:nvPr/>
        </p:nvGrpSpPr>
        <p:grpSpPr>
          <a:xfrm>
            <a:off x="0" y="-3"/>
            <a:ext cx="12192000" cy="6858003"/>
            <a:chOff x="0" y="-3"/>
            <a:chExt cx="12192000" cy="6858003"/>
          </a:xfrm>
        </p:grpSpPr>
        <p:sp useBgFill="1">
          <p:nvSpPr>
            <p:cNvPr id="9" name="Rectangle 8">
              <a:extLst>
                <a:ext uri="{FF2B5EF4-FFF2-40B4-BE49-F238E27FC236}">
                  <a16:creationId xmlns:a16="http://schemas.microsoft.com/office/drawing/2014/main" id="{A17676CF-DDCC-48C1-AC68-CDA0B9E47FD8}"/>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052D363-F6F5-455B-A2F2-A12B30CEE528}"/>
                </a:ext>
              </a:extLst>
            </p:cNvPr>
            <p:cNvGrpSpPr>
              <a:grpSpLocks noChangeAspect="1"/>
            </p:cNvGrpSpPr>
            <p:nvPr/>
          </p:nvGrpSpPr>
          <p:grpSpPr>
            <a:xfrm>
              <a:off x="672000" y="-3"/>
              <a:ext cx="11520000" cy="5760000"/>
              <a:chOff x="5981700" y="-1"/>
              <a:chExt cx="6042660" cy="3021330"/>
            </a:xfrm>
          </p:grpSpPr>
          <p:sp>
            <p:nvSpPr>
              <p:cNvPr id="17" name="Rectangle 16">
                <a:extLst>
                  <a:ext uri="{FF2B5EF4-FFF2-40B4-BE49-F238E27FC236}">
                    <a16:creationId xmlns:a16="http://schemas.microsoft.com/office/drawing/2014/main" id="{D0C396B8-00CA-4AE9-A0A5-B4E2B2A2AC07}"/>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660166-3107-4058-A259-59B0527306BD}"/>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2BE934E-3063-4D0F-AFDE-68D58D336CBE}"/>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39660FA-744A-4CB3-9BED-C59793E3BF32}"/>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313EEC-733B-4019-8A0B-3FA768B8DB7A}"/>
                </a:ext>
              </a:extLst>
            </p:cNvPr>
            <p:cNvGrpSpPr/>
            <p:nvPr/>
          </p:nvGrpSpPr>
          <p:grpSpPr>
            <a:xfrm rot="10800000">
              <a:off x="1" y="2948940"/>
              <a:ext cx="7818118" cy="3909059"/>
              <a:chOff x="0" y="0"/>
              <a:chExt cx="2880000" cy="1440000"/>
            </a:xfrm>
          </p:grpSpPr>
          <p:sp>
            <p:nvSpPr>
              <p:cNvPr id="15" name="Rectangle 14">
                <a:extLst>
                  <a:ext uri="{FF2B5EF4-FFF2-40B4-BE49-F238E27FC236}">
                    <a16:creationId xmlns:a16="http://schemas.microsoft.com/office/drawing/2014/main" id="{421FE91F-780C-4ABD-ADE8-0EFDB7196A10}"/>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9EA389-EE78-4475-A390-5EDED23C2D6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5E492A94-8867-4C62-9D40-4023C41E0AF8}"/>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A3DAD7C5-BA12-4557-8BC4-72C69B0D59DD}"/>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4412EC-56C0-4009-B2E3-D63F9EECB9D4}"/>
              </a:ext>
            </a:extLst>
          </p:cNvPr>
          <p:cNvSpPr>
            <a:spLocks noGrp="1"/>
          </p:cNvSpPr>
          <p:nvPr>
            <p:ph type="title"/>
          </p:nvPr>
        </p:nvSpPr>
        <p:spPr>
          <a:xfrm>
            <a:off x="540000" y="539999"/>
            <a:ext cx="11090275" cy="12096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B70C84F-F3B7-4BF4-A328-BCF5ADD32944}"/>
              </a:ext>
            </a:extLst>
          </p:cNvPr>
          <p:cNvSpPr>
            <a:spLocks noGrp="1"/>
          </p:cNvSpPr>
          <p:nvPr>
            <p:ph sz="half" idx="1"/>
          </p:nvPr>
        </p:nvSpPr>
        <p:spPr>
          <a:xfrm>
            <a:off x="54000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F919CD5-DBB4-4749-980D-B5B40ECB67B9}"/>
              </a:ext>
            </a:extLst>
          </p:cNvPr>
          <p:cNvSpPr>
            <a:spLocks noGrp="1"/>
          </p:cNvSpPr>
          <p:nvPr>
            <p:ph sz="half" idx="2"/>
          </p:nvPr>
        </p:nvSpPr>
        <p:spPr>
          <a:xfrm>
            <a:off x="620395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BCFC378-6572-43DF-8344-59DE8122CD12}"/>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6" name="Footer Placeholder 5">
            <a:extLst>
              <a:ext uri="{FF2B5EF4-FFF2-40B4-BE49-F238E27FC236}">
                <a16:creationId xmlns:a16="http://schemas.microsoft.com/office/drawing/2014/main" id="{36967A14-246A-4DDF-865C-68F6E1690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74B6D-E110-478C-94B9-2F8199E586DC}"/>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531434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130F7E5-A40E-4C9C-8E4F-3935B9182C4A}"/>
              </a:ext>
            </a:extLst>
          </p:cNvPr>
          <p:cNvGrpSpPr/>
          <p:nvPr/>
        </p:nvGrpSpPr>
        <p:grpSpPr>
          <a:xfrm>
            <a:off x="0" y="-2"/>
            <a:ext cx="12191999" cy="6858001"/>
            <a:chOff x="0" y="-2"/>
            <a:chExt cx="12191999" cy="6858001"/>
          </a:xfrm>
        </p:grpSpPr>
        <p:sp>
          <p:nvSpPr>
            <p:cNvPr id="12" name="Rectangle 11">
              <a:extLst>
                <a:ext uri="{FF2B5EF4-FFF2-40B4-BE49-F238E27FC236}">
                  <a16:creationId xmlns:a16="http://schemas.microsoft.com/office/drawing/2014/main" id="{AE67B504-02A7-4203-87D0-07D333D71917}"/>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A1158F3-E1C3-400D-8505-628DB94365CE}"/>
                </a:ext>
              </a:extLst>
            </p:cNvPr>
            <p:cNvGrpSpPr/>
            <p:nvPr/>
          </p:nvGrpSpPr>
          <p:grpSpPr>
            <a:xfrm rot="16200000">
              <a:off x="2295528" y="-2295528"/>
              <a:ext cx="6858000" cy="11449051"/>
              <a:chOff x="0" y="2333625"/>
              <a:chExt cx="9515474" cy="3766109"/>
            </a:xfrm>
          </p:grpSpPr>
          <p:sp>
            <p:nvSpPr>
              <p:cNvPr id="23" name="Rectangle 22">
                <a:extLst>
                  <a:ext uri="{FF2B5EF4-FFF2-40B4-BE49-F238E27FC236}">
                    <a16:creationId xmlns:a16="http://schemas.microsoft.com/office/drawing/2014/main" id="{0AEADDCE-3295-4F24-8700-C93B5457C2B7}"/>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5C76A-5429-458C-BC9D-E1053EF7B84F}"/>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3D0E8A42-259A-43FA-B284-B459D7364097}"/>
                </a:ext>
              </a:extLst>
            </p:cNvPr>
            <p:cNvGrpSpPr>
              <a:grpSpLocks noChangeAspect="1"/>
            </p:cNvGrpSpPr>
            <p:nvPr/>
          </p:nvGrpSpPr>
          <p:grpSpPr>
            <a:xfrm rot="5400000">
              <a:off x="3583369" y="-3583369"/>
              <a:ext cx="4713262" cy="11880000"/>
              <a:chOff x="1" y="0"/>
              <a:chExt cx="8305797" cy="6858000"/>
            </a:xfrm>
          </p:grpSpPr>
          <p:sp>
            <p:nvSpPr>
              <p:cNvPr id="21" name="Rectangle 20">
                <a:extLst>
                  <a:ext uri="{FF2B5EF4-FFF2-40B4-BE49-F238E27FC236}">
                    <a16:creationId xmlns:a16="http://schemas.microsoft.com/office/drawing/2014/main" id="{7900B4F1-619C-4C0E-B749-1843F22C946A}"/>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E6F70BB-DCCC-4CF0-B5BB-95A965A99947}"/>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83E6C50C-C1DA-44E1-B254-3B7228879DCD}"/>
                </a:ext>
              </a:extLst>
            </p:cNvPr>
            <p:cNvGrpSpPr/>
            <p:nvPr/>
          </p:nvGrpSpPr>
          <p:grpSpPr>
            <a:xfrm>
              <a:off x="2676525" y="0"/>
              <a:ext cx="9515473" cy="3766109"/>
              <a:chOff x="2333625" y="2433367"/>
              <a:chExt cx="9897159" cy="3766109"/>
            </a:xfrm>
          </p:grpSpPr>
          <p:sp>
            <p:nvSpPr>
              <p:cNvPr id="19" name="Rectangle 18">
                <a:extLst>
                  <a:ext uri="{FF2B5EF4-FFF2-40B4-BE49-F238E27FC236}">
                    <a16:creationId xmlns:a16="http://schemas.microsoft.com/office/drawing/2014/main" id="{DFC6EEED-A40A-4D1C-BE6B-11DD62770607}"/>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7FF3FB-FDFC-4659-A7D6-ABED74010E82}"/>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1548ED5-6668-4672-88DC-40E92508ACA2}"/>
                </a:ext>
              </a:extLst>
            </p:cNvPr>
            <p:cNvGrpSpPr/>
            <p:nvPr/>
          </p:nvGrpSpPr>
          <p:grpSpPr>
            <a:xfrm>
              <a:off x="0" y="0"/>
              <a:ext cx="9515473" cy="3766109"/>
              <a:chOff x="0" y="2333625"/>
              <a:chExt cx="9515473" cy="3766109"/>
            </a:xfrm>
          </p:grpSpPr>
          <p:sp>
            <p:nvSpPr>
              <p:cNvPr id="17" name="Rectangle 16">
                <a:extLst>
                  <a:ext uri="{FF2B5EF4-FFF2-40B4-BE49-F238E27FC236}">
                    <a16:creationId xmlns:a16="http://schemas.microsoft.com/office/drawing/2014/main" id="{975AE1B2-E73F-4E6E-AAFB-FB1C02684D3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750F2D6-C0E1-4AFE-AB87-083292737609}"/>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5" name="Rectangle 24">
            <a:extLst>
              <a:ext uri="{FF2B5EF4-FFF2-40B4-BE49-F238E27FC236}">
                <a16:creationId xmlns:a16="http://schemas.microsoft.com/office/drawing/2014/main" id="{4ECC0D66-F2BE-4BF4-87F6-CE618B5C8916}"/>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A0BCA11-08C2-4C9A-B0A3-31C9051CDF9E}"/>
              </a:ext>
            </a:extLst>
          </p:cNvPr>
          <p:cNvSpPr>
            <a:spLocks noGrp="1"/>
          </p:cNvSpPr>
          <p:nvPr>
            <p:ph type="title"/>
          </p:nvPr>
        </p:nvSpPr>
        <p:spPr>
          <a:xfrm>
            <a:off x="540000" y="539999"/>
            <a:ext cx="11090273" cy="1210396"/>
          </a:xfrm>
        </p:spPr>
        <p:txBody>
          <a:bodyPr>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662CEB0-C969-40EA-A5E2-8D875E28A6B6}"/>
              </a:ext>
            </a:extLst>
          </p:cNvPr>
          <p:cNvSpPr>
            <a:spLocks noGrp="1"/>
          </p:cNvSpPr>
          <p:nvPr>
            <p:ph type="body" idx="1"/>
          </p:nvPr>
        </p:nvSpPr>
        <p:spPr>
          <a:xfrm>
            <a:off x="540000" y="1929783"/>
            <a:ext cx="5448052" cy="792161"/>
          </a:xfrm>
        </p:spPr>
        <p:txBody>
          <a:bodyPr anchor="b"/>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0F41A6-112E-4305-A0BA-6E119A77AC10}"/>
              </a:ext>
            </a:extLst>
          </p:cNvPr>
          <p:cNvSpPr>
            <a:spLocks noGrp="1"/>
          </p:cNvSpPr>
          <p:nvPr>
            <p:ph sz="half" idx="2"/>
          </p:nvPr>
        </p:nvSpPr>
        <p:spPr>
          <a:xfrm>
            <a:off x="54000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C672C5-31B9-443B-8DEE-5523646891F7}"/>
              </a:ext>
            </a:extLst>
          </p:cNvPr>
          <p:cNvSpPr>
            <a:spLocks noGrp="1"/>
          </p:cNvSpPr>
          <p:nvPr>
            <p:ph type="body" sz="quarter" idx="3"/>
          </p:nvPr>
        </p:nvSpPr>
        <p:spPr>
          <a:xfrm>
            <a:off x="6203949" y="1929782"/>
            <a:ext cx="5437187" cy="792000"/>
          </a:xfrm>
        </p:spPr>
        <p:txBody>
          <a:bodyPr anchor="b"/>
          <a:lstStyle>
            <a:lvl1pPr marL="0" indent="0">
              <a:buNone/>
              <a:defRPr sz="1600" b="0"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D18B9D-8B21-4249-A3AD-8FBE48F0F55B}"/>
              </a:ext>
            </a:extLst>
          </p:cNvPr>
          <p:cNvSpPr>
            <a:spLocks noGrp="1"/>
          </p:cNvSpPr>
          <p:nvPr>
            <p:ph sz="quarter" idx="4"/>
          </p:nvPr>
        </p:nvSpPr>
        <p:spPr>
          <a:xfrm>
            <a:off x="620395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5B60881-13B2-4064-84FB-6D071F36C433}"/>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8" name="Footer Placeholder 7">
            <a:extLst>
              <a:ext uri="{FF2B5EF4-FFF2-40B4-BE49-F238E27FC236}">
                <a16:creationId xmlns:a16="http://schemas.microsoft.com/office/drawing/2014/main" id="{249FCE5D-D5EF-485D-97FA-2614FF9642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F204FC-4F66-417C-8E4B-74772ED05701}"/>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2103318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521FD20-B9D4-4FD1-9AAD-F4157555AD62}"/>
              </a:ext>
            </a:extLst>
          </p:cNvPr>
          <p:cNvGrpSpPr/>
          <p:nvPr/>
        </p:nvGrpSpPr>
        <p:grpSpPr>
          <a:xfrm rot="10800000">
            <a:off x="1392000" y="0"/>
            <a:ext cx="10800000" cy="6858000"/>
            <a:chOff x="0" y="0"/>
            <a:chExt cx="10800000" cy="6858000"/>
          </a:xfrm>
        </p:grpSpPr>
        <p:sp>
          <p:nvSpPr>
            <p:cNvPr id="15" name="Rectangle 14">
              <a:extLst>
                <a:ext uri="{FF2B5EF4-FFF2-40B4-BE49-F238E27FC236}">
                  <a16:creationId xmlns:a16="http://schemas.microsoft.com/office/drawing/2014/main" id="{27477A35-8424-45D6-A66E-8ACFA6C405B5}"/>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8BFBA1CE-E9AC-40C0-A7F9-E5671F5FEF9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D0C2729A-59F8-46A4-9AAA-7665E5966E2D}"/>
              </a:ext>
            </a:extLst>
          </p:cNvPr>
          <p:cNvGrpSpPr>
            <a:grpSpLocks noChangeAspect="1"/>
          </p:cNvGrpSpPr>
          <p:nvPr/>
        </p:nvGrpSpPr>
        <p:grpSpPr>
          <a:xfrm rot="16200000" flipH="1">
            <a:off x="-1714500" y="1714500"/>
            <a:ext cx="6858000" cy="3429000"/>
            <a:chOff x="0" y="0"/>
            <a:chExt cx="2880000" cy="1440000"/>
          </a:xfrm>
        </p:grpSpPr>
        <p:sp>
          <p:nvSpPr>
            <p:cNvPr id="13" name="Rectangle 12">
              <a:extLst>
                <a:ext uri="{FF2B5EF4-FFF2-40B4-BE49-F238E27FC236}">
                  <a16:creationId xmlns:a16="http://schemas.microsoft.com/office/drawing/2014/main" id="{83EBBB96-590D-4704-87AD-A00AE2424DE8}"/>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889BAB7D-5298-40B9-910B-136D0C6A9934}"/>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2" name="Rectangle 11">
            <a:extLst>
              <a:ext uri="{FF2B5EF4-FFF2-40B4-BE49-F238E27FC236}">
                <a16:creationId xmlns:a16="http://schemas.microsoft.com/office/drawing/2014/main" id="{F323EA00-E168-4864-883B-358A7CDF9153}"/>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CA4F2DFA-2F27-43FB-B08C-0787FA44B0D1}"/>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7D750354-CD8D-4A3B-A7AC-04622BCB0499}"/>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F3ED3C6-DA43-4D1C-9056-407A4FB1C6AB}"/>
              </a:ext>
            </a:extLst>
          </p:cNvPr>
          <p:cNvSpPr>
            <a:spLocks noGrp="1"/>
          </p:cNvSpPr>
          <p:nvPr>
            <p:ph type="title"/>
          </p:nvPr>
        </p:nvSpPr>
        <p:spPr>
          <a:xfrm>
            <a:off x="550863" y="549276"/>
            <a:ext cx="11090275" cy="5759450"/>
          </a:xfrm>
        </p:spPr>
        <p:txBody>
          <a:bodyPr/>
          <a:lstStyle>
            <a:lvl1pPr>
              <a:defRPr sz="8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20CEB41-E921-45ED-951A-861E31E01336}"/>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4" name="Footer Placeholder 3">
            <a:extLst>
              <a:ext uri="{FF2B5EF4-FFF2-40B4-BE49-F238E27FC236}">
                <a16:creationId xmlns:a16="http://schemas.microsoft.com/office/drawing/2014/main" id="{8F6B422D-769C-4E63-8763-ABBB885007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38FB6F-2D68-40C0-B628-142011F34A01}"/>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3446154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ED88E92-14F3-4B58-9E48-1D79E139A89E}"/>
              </a:ext>
            </a:extLst>
          </p:cNvPr>
          <p:cNvGrpSpPr/>
          <p:nvPr/>
        </p:nvGrpSpPr>
        <p:grpSpPr>
          <a:xfrm>
            <a:off x="0" y="0"/>
            <a:ext cx="12191999" cy="6861600"/>
            <a:chOff x="1" y="0"/>
            <a:chExt cx="12191999" cy="6861600"/>
          </a:xfrm>
        </p:grpSpPr>
        <p:sp>
          <p:nvSpPr>
            <p:cNvPr id="6" name="Rectangle 5">
              <a:extLst>
                <a:ext uri="{FF2B5EF4-FFF2-40B4-BE49-F238E27FC236}">
                  <a16:creationId xmlns:a16="http://schemas.microsoft.com/office/drawing/2014/main" id="{A6466AE7-32B6-4334-AF41-B9387E6726C5}"/>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 name="Oval 6">
              <a:extLst>
                <a:ext uri="{FF2B5EF4-FFF2-40B4-BE49-F238E27FC236}">
                  <a16:creationId xmlns:a16="http://schemas.microsoft.com/office/drawing/2014/main" id="{659C09F8-90CD-443F-9AA1-D08C56A605BB}"/>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Oval 7">
              <a:extLst>
                <a:ext uri="{FF2B5EF4-FFF2-40B4-BE49-F238E27FC236}">
                  <a16:creationId xmlns:a16="http://schemas.microsoft.com/office/drawing/2014/main" id="{DC7304AB-BE7D-45AC-A876-4A24543AE5B3}"/>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9" name="Group 8">
              <a:extLst>
                <a:ext uri="{FF2B5EF4-FFF2-40B4-BE49-F238E27FC236}">
                  <a16:creationId xmlns:a16="http://schemas.microsoft.com/office/drawing/2014/main" id="{8E11922B-DDB3-46D7-B1BD-C1CCDB3C42E3}"/>
                </a:ext>
              </a:extLst>
            </p:cNvPr>
            <p:cNvGrpSpPr>
              <a:grpSpLocks noChangeAspect="1"/>
            </p:cNvGrpSpPr>
            <p:nvPr/>
          </p:nvGrpSpPr>
          <p:grpSpPr>
            <a:xfrm>
              <a:off x="690092" y="0"/>
              <a:ext cx="10800000" cy="6858000"/>
              <a:chOff x="2328000" y="0"/>
              <a:chExt cx="2880000" cy="1440000"/>
            </a:xfrm>
          </p:grpSpPr>
          <p:sp>
            <p:nvSpPr>
              <p:cNvPr id="14" name="Rectangle 13">
                <a:extLst>
                  <a:ext uri="{FF2B5EF4-FFF2-40B4-BE49-F238E27FC236}">
                    <a16:creationId xmlns:a16="http://schemas.microsoft.com/office/drawing/2014/main" id="{C580F8F6-E662-4BCD-AC9C-7E5DDBD5A773}"/>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9A333FE5-ADB0-48EE-A1A6-9AA36DA343A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0B09CD4F-6DF4-48AA-BD35-23E3F2A643F7}"/>
                </a:ext>
              </a:extLst>
            </p:cNvPr>
            <p:cNvGrpSpPr>
              <a:grpSpLocks noChangeAspect="1"/>
            </p:cNvGrpSpPr>
            <p:nvPr/>
          </p:nvGrpSpPr>
          <p:grpSpPr>
            <a:xfrm rot="5400000">
              <a:off x="7048499" y="1714500"/>
              <a:ext cx="6858000" cy="3429000"/>
              <a:chOff x="0" y="0"/>
              <a:chExt cx="2880000" cy="1440000"/>
            </a:xfrm>
          </p:grpSpPr>
          <p:sp>
            <p:nvSpPr>
              <p:cNvPr id="12" name="Rectangle 11">
                <a:extLst>
                  <a:ext uri="{FF2B5EF4-FFF2-40B4-BE49-F238E27FC236}">
                    <a16:creationId xmlns:a16="http://schemas.microsoft.com/office/drawing/2014/main" id="{02223219-ACCC-42F2-A1B4-E3C8C8AB12A4}"/>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510B0E9-9BA0-4357-9E04-554C19BAAC8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1" name="Rectangle 10">
              <a:extLst>
                <a:ext uri="{FF2B5EF4-FFF2-40B4-BE49-F238E27FC236}">
                  <a16:creationId xmlns:a16="http://schemas.microsoft.com/office/drawing/2014/main" id="{DF06DA80-525A-4C9E-A441-50630AA772A4}"/>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6" name="Rectangle 15">
            <a:extLst>
              <a:ext uri="{FF2B5EF4-FFF2-40B4-BE49-F238E27FC236}">
                <a16:creationId xmlns:a16="http://schemas.microsoft.com/office/drawing/2014/main" id="{E841E027-8E53-4FEB-8605-2124D85731CA}"/>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Date Placeholder 1">
            <a:extLst>
              <a:ext uri="{FF2B5EF4-FFF2-40B4-BE49-F238E27FC236}">
                <a16:creationId xmlns:a16="http://schemas.microsoft.com/office/drawing/2014/main" id="{7DD871A2-AE80-4408-AA95-DC60D132E9E3}"/>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3" name="Footer Placeholder 2">
            <a:extLst>
              <a:ext uri="{FF2B5EF4-FFF2-40B4-BE49-F238E27FC236}">
                <a16:creationId xmlns:a16="http://schemas.microsoft.com/office/drawing/2014/main" id="{DDD122A1-7B97-4979-B319-1CE0A4A497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209A76-7DCD-477A-A6BA-EEA63FF94082}"/>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1406196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5C0F5C-A529-490C-8941-78F10C6A00D3}"/>
              </a:ext>
            </a:extLst>
          </p:cNvPr>
          <p:cNvGrpSpPr/>
          <p:nvPr/>
        </p:nvGrpSpPr>
        <p:grpSpPr>
          <a:xfrm flipH="1">
            <a:off x="0" y="0"/>
            <a:ext cx="12191999" cy="6858001"/>
            <a:chOff x="0" y="-2"/>
            <a:chExt cx="12191999" cy="6858001"/>
          </a:xfrm>
        </p:grpSpPr>
        <p:sp>
          <p:nvSpPr>
            <p:cNvPr id="9" name="Rectangle 8">
              <a:extLst>
                <a:ext uri="{FF2B5EF4-FFF2-40B4-BE49-F238E27FC236}">
                  <a16:creationId xmlns:a16="http://schemas.microsoft.com/office/drawing/2014/main" id="{14A8D739-B942-4545-9459-A6CAF0444D1F}"/>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BB38CCA-110B-4404-9363-BFFA76C096D2}"/>
                </a:ext>
              </a:extLst>
            </p:cNvPr>
            <p:cNvGrpSpPr/>
            <p:nvPr/>
          </p:nvGrpSpPr>
          <p:grpSpPr>
            <a:xfrm rot="16200000">
              <a:off x="2295528" y="-2295528"/>
              <a:ext cx="6858000" cy="11449051"/>
              <a:chOff x="0" y="2333625"/>
              <a:chExt cx="9515474" cy="3766109"/>
            </a:xfrm>
          </p:grpSpPr>
          <p:sp>
            <p:nvSpPr>
              <p:cNvPr id="20" name="Rectangle 19">
                <a:extLst>
                  <a:ext uri="{FF2B5EF4-FFF2-40B4-BE49-F238E27FC236}">
                    <a16:creationId xmlns:a16="http://schemas.microsoft.com/office/drawing/2014/main" id="{B223FE99-C58F-4A56-8F8E-2942FF74E4BD}"/>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BD4511-8AB6-4BD3-8410-7FB3EC8D42B2}"/>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6A8CA067-2248-4BD3-B56E-2C014AEB2273}"/>
                </a:ext>
              </a:extLst>
            </p:cNvPr>
            <p:cNvGrpSpPr>
              <a:grpSpLocks noChangeAspect="1"/>
            </p:cNvGrpSpPr>
            <p:nvPr/>
          </p:nvGrpSpPr>
          <p:grpSpPr>
            <a:xfrm rot="5400000">
              <a:off x="3583369" y="-3583369"/>
              <a:ext cx="4713262" cy="11880000"/>
              <a:chOff x="1" y="0"/>
              <a:chExt cx="8305797" cy="6858000"/>
            </a:xfrm>
          </p:grpSpPr>
          <p:sp>
            <p:nvSpPr>
              <p:cNvPr id="18" name="Rectangle 17">
                <a:extLst>
                  <a:ext uri="{FF2B5EF4-FFF2-40B4-BE49-F238E27FC236}">
                    <a16:creationId xmlns:a16="http://schemas.microsoft.com/office/drawing/2014/main" id="{8C017B9B-2727-4255-8F80-9D4C2A5AE297}"/>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93C5F16-BC47-4707-B6B7-DC5262ACDC51}"/>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2E88FE13-0734-4BB3-B4D1-7C53A194DA84}"/>
                </a:ext>
              </a:extLst>
            </p:cNvPr>
            <p:cNvGrpSpPr/>
            <p:nvPr/>
          </p:nvGrpSpPr>
          <p:grpSpPr>
            <a:xfrm>
              <a:off x="2676525" y="0"/>
              <a:ext cx="9515473" cy="3766109"/>
              <a:chOff x="2333625" y="2433367"/>
              <a:chExt cx="9897159" cy="3766109"/>
            </a:xfrm>
          </p:grpSpPr>
          <p:sp>
            <p:nvSpPr>
              <p:cNvPr id="16" name="Rectangle 15">
                <a:extLst>
                  <a:ext uri="{FF2B5EF4-FFF2-40B4-BE49-F238E27FC236}">
                    <a16:creationId xmlns:a16="http://schemas.microsoft.com/office/drawing/2014/main" id="{5C9B7EF7-1EDF-4AC7-8E40-C2801783AC85}"/>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25CA0A0-9A3F-498E-983D-B3285EF5AD9A}"/>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5171814-E4F0-44B5-BC3F-588512210991}"/>
                </a:ext>
              </a:extLst>
            </p:cNvPr>
            <p:cNvGrpSpPr/>
            <p:nvPr/>
          </p:nvGrpSpPr>
          <p:grpSpPr>
            <a:xfrm>
              <a:off x="0" y="0"/>
              <a:ext cx="9515473" cy="3766109"/>
              <a:chOff x="0" y="2333625"/>
              <a:chExt cx="9515473" cy="3766109"/>
            </a:xfrm>
          </p:grpSpPr>
          <p:sp>
            <p:nvSpPr>
              <p:cNvPr id="14" name="Rectangle 13">
                <a:extLst>
                  <a:ext uri="{FF2B5EF4-FFF2-40B4-BE49-F238E27FC236}">
                    <a16:creationId xmlns:a16="http://schemas.microsoft.com/office/drawing/2014/main" id="{8E666ACD-EB1C-4732-971B-C3B26061DB8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A4E213B-7F96-44C1-90B3-B72E9387BF73}"/>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 name="Rectangle 21">
            <a:extLst>
              <a:ext uri="{FF2B5EF4-FFF2-40B4-BE49-F238E27FC236}">
                <a16:creationId xmlns:a16="http://schemas.microsoft.com/office/drawing/2014/main" id="{BFE392AA-35E5-40E5-9309-284A0C54106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1A8188C-9713-46E1-AA5C-C84FE515F3A2}"/>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E192CC-893A-4A84-A7E9-F389D83F0B16}"/>
              </a:ext>
            </a:extLst>
          </p:cNvPr>
          <p:cNvSpPr>
            <a:spLocks noGrp="1"/>
          </p:cNvSpPr>
          <p:nvPr>
            <p:ph idx="1"/>
          </p:nvPr>
        </p:nvSpPr>
        <p:spPr>
          <a:xfrm>
            <a:off x="5232400" y="540000"/>
            <a:ext cx="6408736" cy="5759450"/>
          </a:xfrm>
        </p:spPr>
        <p:txBody>
          <a:bodyPr/>
          <a:lstStyle>
            <a:lvl1pPr>
              <a:defRPr sz="3200"/>
            </a:lvl1pPr>
            <a:lvl2pPr>
              <a:defRPr sz="24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6CC7765-7D44-43DD-A1DF-419D3E1C625F}"/>
              </a:ext>
            </a:extLst>
          </p:cNvPr>
          <p:cNvSpPr>
            <a:spLocks noGrp="1"/>
          </p:cNvSpPr>
          <p:nvPr>
            <p:ph type="body" sz="half" idx="2"/>
          </p:nvPr>
        </p:nvSpPr>
        <p:spPr>
          <a:xfrm>
            <a:off x="540000" y="3536950"/>
            <a:ext cx="4511426" cy="2771775"/>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36875-AFB0-4905-8C9E-A72B4F59775E}"/>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6" name="Footer Placeholder 5">
            <a:extLst>
              <a:ext uri="{FF2B5EF4-FFF2-40B4-BE49-F238E27FC236}">
                <a16:creationId xmlns:a16="http://schemas.microsoft.com/office/drawing/2014/main" id="{25437ABF-7E70-4E45-A67B-C503BF182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016CA-2983-47BF-BA09-2130A40C8763}"/>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3374062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97E00A2-2906-4C97-9D1F-C789D3ADD373}"/>
              </a:ext>
            </a:extLst>
          </p:cNvPr>
          <p:cNvGrpSpPr/>
          <p:nvPr/>
        </p:nvGrpSpPr>
        <p:grpSpPr>
          <a:xfrm rot="10800000">
            <a:off x="1392000" y="0"/>
            <a:ext cx="10800000" cy="6858000"/>
            <a:chOff x="0" y="0"/>
            <a:chExt cx="10800000" cy="6858000"/>
          </a:xfrm>
        </p:grpSpPr>
        <p:sp>
          <p:nvSpPr>
            <p:cNvPr id="9" name="Rectangle 8">
              <a:extLst>
                <a:ext uri="{FF2B5EF4-FFF2-40B4-BE49-F238E27FC236}">
                  <a16:creationId xmlns:a16="http://schemas.microsoft.com/office/drawing/2014/main" id="{59CE8EF9-87D6-47FD-B7D3-2D48D8E48AC3}"/>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6784998E-9D37-4D0D-889A-C67531E5295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8B575B0B-C502-438E-967C-64D268031426}"/>
              </a:ext>
            </a:extLst>
          </p:cNvPr>
          <p:cNvGrpSpPr>
            <a:grpSpLocks noChangeAspect="1"/>
          </p:cNvGrpSpPr>
          <p:nvPr/>
        </p:nvGrpSpPr>
        <p:grpSpPr>
          <a:xfrm rot="16200000" flipH="1">
            <a:off x="-1714500" y="1714500"/>
            <a:ext cx="6858000" cy="3429000"/>
            <a:chOff x="0" y="0"/>
            <a:chExt cx="2880000" cy="1440000"/>
          </a:xfrm>
        </p:grpSpPr>
        <p:sp>
          <p:nvSpPr>
            <p:cNvPr id="12" name="Rectangle 11">
              <a:extLst>
                <a:ext uri="{FF2B5EF4-FFF2-40B4-BE49-F238E27FC236}">
                  <a16:creationId xmlns:a16="http://schemas.microsoft.com/office/drawing/2014/main" id="{4FC29931-00EB-4F74-BE4C-172A4C282A26}"/>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989B4C87-FDD3-406D-BE06-3ABF69905E0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4" name="Rectangle 13">
            <a:extLst>
              <a:ext uri="{FF2B5EF4-FFF2-40B4-BE49-F238E27FC236}">
                <a16:creationId xmlns:a16="http://schemas.microsoft.com/office/drawing/2014/main" id="{FD817A89-A0E1-4190-90AE-0571E6CE8FC6}"/>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4FD20388-C666-4992-920D-5F034214950C}"/>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FCAB0CC3-A07E-43B8-9B34-0A67C1806DE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F91800A6-9706-4B81-B957-C950A5F77490}"/>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A17652B-AA0D-4574-AF1D-7F7442D84B0B}"/>
              </a:ext>
            </a:extLst>
          </p:cNvPr>
          <p:cNvSpPr>
            <a:spLocks noGrp="1"/>
          </p:cNvSpPr>
          <p:nvPr>
            <p:ph type="pic" idx="1"/>
          </p:nvPr>
        </p:nvSpPr>
        <p:spPr>
          <a:xfrm>
            <a:off x="5232400" y="549275"/>
            <a:ext cx="6408736" cy="575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CA19547-D24B-4BD1-8C26-318450B171B3}"/>
              </a:ext>
            </a:extLst>
          </p:cNvPr>
          <p:cNvSpPr>
            <a:spLocks noGrp="1"/>
          </p:cNvSpPr>
          <p:nvPr>
            <p:ph type="body" sz="half" idx="2"/>
          </p:nvPr>
        </p:nvSpPr>
        <p:spPr>
          <a:xfrm>
            <a:off x="539999" y="3536950"/>
            <a:ext cx="4511425" cy="2771774"/>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A22E6-7E01-4547-8555-B2C197543921}"/>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6" name="Footer Placeholder 5">
            <a:extLst>
              <a:ext uri="{FF2B5EF4-FFF2-40B4-BE49-F238E27FC236}">
                <a16:creationId xmlns:a16="http://schemas.microsoft.com/office/drawing/2014/main" id="{A90F6BEC-98F3-43FE-BA9B-B046D8917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FAF54-57F0-46F9-A1BA-B554E14017DF}"/>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418028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461672-F18A-4768-9850-0531FD3720BA}"/>
              </a:ext>
            </a:extLst>
          </p:cNvPr>
          <p:cNvGrpSpPr/>
          <p:nvPr/>
        </p:nvGrpSpPr>
        <p:grpSpPr>
          <a:xfrm rot="10800000">
            <a:off x="5921828" y="2876440"/>
            <a:ext cx="6270171" cy="3981559"/>
            <a:chOff x="0" y="0"/>
            <a:chExt cx="10800000" cy="6858000"/>
          </a:xfrm>
        </p:grpSpPr>
        <p:sp>
          <p:nvSpPr>
            <p:cNvPr id="8" name="Rectangle 7">
              <a:extLst>
                <a:ext uri="{FF2B5EF4-FFF2-40B4-BE49-F238E27FC236}">
                  <a16:creationId xmlns:a16="http://schemas.microsoft.com/office/drawing/2014/main" id="{9FA73898-D78C-45F9-AFC1-2AB16F6725C2}"/>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9" name="Rectangle 8">
              <a:extLst>
                <a:ext uri="{FF2B5EF4-FFF2-40B4-BE49-F238E27FC236}">
                  <a16:creationId xmlns:a16="http://schemas.microsoft.com/office/drawing/2014/main" id="{4FC423E3-700B-43D6-A2CB-F3C871632C20}"/>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82F05B2A-1EC7-4131-B899-C7ECB9A502EB}"/>
              </a:ext>
            </a:extLst>
          </p:cNvPr>
          <p:cNvGrpSpPr>
            <a:grpSpLocks noChangeAspect="1"/>
          </p:cNvGrpSpPr>
          <p:nvPr/>
        </p:nvGrpSpPr>
        <p:grpSpPr>
          <a:xfrm flipH="1">
            <a:off x="0" y="-1"/>
            <a:ext cx="9361714" cy="4680857"/>
            <a:chOff x="0" y="0"/>
            <a:chExt cx="2880000" cy="1440000"/>
          </a:xfrm>
        </p:grpSpPr>
        <p:sp>
          <p:nvSpPr>
            <p:cNvPr id="11" name="Rectangle 10">
              <a:extLst>
                <a:ext uri="{FF2B5EF4-FFF2-40B4-BE49-F238E27FC236}">
                  <a16:creationId xmlns:a16="http://schemas.microsoft.com/office/drawing/2014/main" id="{97711D4C-4FFE-4151-B53D-60890F0F5827}"/>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69D6393-413D-4151-BC2C-43161BE4A79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3" name="Rectangle 12">
            <a:extLst>
              <a:ext uri="{FF2B5EF4-FFF2-40B4-BE49-F238E27FC236}">
                <a16:creationId xmlns:a16="http://schemas.microsoft.com/office/drawing/2014/main" id="{A96370B9-6459-4B05-9A8B-A9E7FA8966CD}"/>
              </a:ext>
            </a:extLst>
          </p:cNvPr>
          <p:cNvSpPr>
            <a:spLocks noChangeAspect="1"/>
          </p:cNvSpPr>
          <p:nvPr/>
        </p:nvSpPr>
        <p:spPr>
          <a:xfrm rot="10800000">
            <a:off x="8430794" y="3096793"/>
            <a:ext cx="3761205" cy="3761205"/>
          </a:xfrm>
          <a:prstGeom prst="rect">
            <a:avLst/>
          </a:prstGeom>
          <a:gradFill flip="none" rotWithShape="1">
            <a:gsLst>
              <a:gs pos="0">
                <a:schemeClr val="accent1">
                  <a:alpha val="4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DA3AC0C6-74C3-4E55-AA42-A9F1A4B1B210}"/>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132C27A4-86D3-4C83-8022-E37A8672A993}"/>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8F1FF59-E1BE-4475-953B-5BF6FBC10C57}"/>
              </a:ext>
            </a:extLst>
          </p:cNvPr>
          <p:cNvSpPr>
            <a:spLocks noGrp="1"/>
          </p:cNvSpPr>
          <p:nvPr>
            <p:ph type="title"/>
          </p:nvPr>
        </p:nvSpPr>
        <p:spPr>
          <a:xfrm>
            <a:off x="540000" y="540000"/>
            <a:ext cx="11090273" cy="1800224"/>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8F1F045-44C5-4165-A640-4E4D33A59580}"/>
              </a:ext>
            </a:extLst>
          </p:cNvPr>
          <p:cNvSpPr>
            <a:spLocks noGrp="1"/>
          </p:cNvSpPr>
          <p:nvPr>
            <p:ph type="body" orient="vert" idx="1"/>
          </p:nvPr>
        </p:nvSpPr>
        <p:spPr>
          <a:xfrm>
            <a:off x="540000" y="2528887"/>
            <a:ext cx="11090276" cy="3779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17047A-D05B-44E9-A240-BDB881C4296A}"/>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5" name="Footer Placeholder 4">
            <a:extLst>
              <a:ext uri="{FF2B5EF4-FFF2-40B4-BE49-F238E27FC236}">
                <a16:creationId xmlns:a16="http://schemas.microsoft.com/office/drawing/2014/main" id="{7FDCB2E8-A68D-478D-A728-C9612848C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E4F1D-3280-4DB5-B2E0-DA7F10717EB4}"/>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3531228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27D45-FE54-49FF-A37F-6206993AEFD8}"/>
              </a:ext>
            </a:extLst>
          </p:cNvPr>
          <p:cNvGrpSpPr/>
          <p:nvPr/>
        </p:nvGrpSpPr>
        <p:grpSpPr>
          <a:xfrm>
            <a:off x="0" y="-3"/>
            <a:ext cx="12192000" cy="6858003"/>
            <a:chOff x="0" y="-3"/>
            <a:chExt cx="12192000" cy="6858003"/>
          </a:xfrm>
        </p:grpSpPr>
        <p:sp useBgFill="1">
          <p:nvSpPr>
            <p:cNvPr id="8" name="Rectangle 7">
              <a:extLst>
                <a:ext uri="{FF2B5EF4-FFF2-40B4-BE49-F238E27FC236}">
                  <a16:creationId xmlns:a16="http://schemas.microsoft.com/office/drawing/2014/main" id="{879CEFA6-CCA5-4FEF-B53D-E74B1E67E9C7}"/>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CFCD768-2100-4B20-87EF-9F92EFBD8FA8}"/>
                </a:ext>
              </a:extLst>
            </p:cNvPr>
            <p:cNvGrpSpPr>
              <a:grpSpLocks noChangeAspect="1"/>
            </p:cNvGrpSpPr>
            <p:nvPr/>
          </p:nvGrpSpPr>
          <p:grpSpPr>
            <a:xfrm>
              <a:off x="672000" y="-3"/>
              <a:ext cx="11520000" cy="5760000"/>
              <a:chOff x="5981700" y="-1"/>
              <a:chExt cx="6042660" cy="3021330"/>
            </a:xfrm>
          </p:grpSpPr>
          <p:sp>
            <p:nvSpPr>
              <p:cNvPr id="16" name="Rectangle 15">
                <a:extLst>
                  <a:ext uri="{FF2B5EF4-FFF2-40B4-BE49-F238E27FC236}">
                    <a16:creationId xmlns:a16="http://schemas.microsoft.com/office/drawing/2014/main" id="{E0D1B599-DFF1-4E00-9EAE-EE32BD7B4860}"/>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FCF7F6-290B-4DE7-BA60-863CBF95C2AF}"/>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F59358AB-E1C9-402B-9F3F-28B4F50DAC6F}"/>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78C24EC-8C5D-4A7E-9D57-C752E0DC9485}"/>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6C0B30A-4855-4424-B3A8-AC110CA8356F}"/>
                </a:ext>
              </a:extLst>
            </p:cNvPr>
            <p:cNvGrpSpPr/>
            <p:nvPr/>
          </p:nvGrpSpPr>
          <p:grpSpPr>
            <a:xfrm rot="10800000">
              <a:off x="1" y="2948940"/>
              <a:ext cx="7818118" cy="3909059"/>
              <a:chOff x="0" y="0"/>
              <a:chExt cx="2880000" cy="1440000"/>
            </a:xfrm>
          </p:grpSpPr>
          <p:sp>
            <p:nvSpPr>
              <p:cNvPr id="14" name="Rectangle 13">
                <a:extLst>
                  <a:ext uri="{FF2B5EF4-FFF2-40B4-BE49-F238E27FC236}">
                    <a16:creationId xmlns:a16="http://schemas.microsoft.com/office/drawing/2014/main" id="{DC119EB9-1A9A-45A4-AE16-9968A70C5C35}"/>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A5B7B85-4DC3-4343-B734-4852DD5DF03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73F3733E-DBA5-4A25-9315-B7A1A5E7A1FF}"/>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AAB30D07-BE85-45CD-8055-8C57B00E2957}"/>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Vertical Title 1">
            <a:extLst>
              <a:ext uri="{FF2B5EF4-FFF2-40B4-BE49-F238E27FC236}">
                <a16:creationId xmlns:a16="http://schemas.microsoft.com/office/drawing/2014/main" id="{737FFCCA-9DBF-4E0A-BDC6-F7B8F39BD72F}"/>
              </a:ext>
            </a:extLst>
          </p:cNvPr>
          <p:cNvSpPr>
            <a:spLocks noGrp="1"/>
          </p:cNvSpPr>
          <p:nvPr>
            <p:ph type="title" orient="vert"/>
          </p:nvPr>
        </p:nvSpPr>
        <p:spPr>
          <a:xfrm>
            <a:off x="9012238" y="539999"/>
            <a:ext cx="2628900" cy="576872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511F1B23-21CD-4A3B-938B-5502019A13CD}"/>
              </a:ext>
            </a:extLst>
          </p:cNvPr>
          <p:cNvSpPr>
            <a:spLocks noGrp="1"/>
          </p:cNvSpPr>
          <p:nvPr>
            <p:ph type="body" orient="vert" idx="1"/>
          </p:nvPr>
        </p:nvSpPr>
        <p:spPr>
          <a:xfrm>
            <a:off x="550863" y="539999"/>
            <a:ext cx="8245475" cy="57687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9C884-5A98-4C01-BB89-098AC6966496}"/>
              </a:ext>
            </a:extLst>
          </p:cNvPr>
          <p:cNvSpPr>
            <a:spLocks noGrp="1"/>
          </p:cNvSpPr>
          <p:nvPr>
            <p:ph type="dt" sz="half" idx="10"/>
          </p:nvPr>
        </p:nvSpPr>
        <p:spPr/>
        <p:txBody>
          <a:bodyPr/>
          <a:lstStyle/>
          <a:p>
            <a:fld id="{7CF0BCE0-945C-4FDF-95A1-2149B1FF5B83}" type="datetimeFigureOut">
              <a:rPr lang="en-US" smtClean="0"/>
              <a:t>10/15/2024</a:t>
            </a:fld>
            <a:endParaRPr lang="en-US"/>
          </a:p>
        </p:txBody>
      </p:sp>
      <p:sp>
        <p:nvSpPr>
          <p:cNvPr id="5" name="Footer Placeholder 4">
            <a:extLst>
              <a:ext uri="{FF2B5EF4-FFF2-40B4-BE49-F238E27FC236}">
                <a16:creationId xmlns:a16="http://schemas.microsoft.com/office/drawing/2014/main" id="{7DF54D22-9CD7-4FC6-9444-21948246C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ECC14-D66C-401A-A0C9-DFCA5533A5C7}"/>
              </a:ext>
            </a:extLst>
          </p:cNvPr>
          <p:cNvSpPr>
            <a:spLocks noGrp="1"/>
          </p:cNvSpPr>
          <p:nvPr>
            <p:ph type="sldNum" sz="quarter" idx="12"/>
          </p:nvPr>
        </p:nvSpPr>
        <p:spPr/>
        <p:txBody>
          <a:bodyPr/>
          <a:lstStyle/>
          <a:p>
            <a:fld id="{4CD77608-3819-479B-BB98-C216BA724EFE}" type="slidenum">
              <a:rPr lang="en-US" smtClean="0"/>
              <a:t>‹nº›</a:t>
            </a:fld>
            <a:endParaRPr lang="en-US"/>
          </a:p>
        </p:txBody>
      </p:sp>
    </p:spTree>
    <p:extLst>
      <p:ext uri="{BB962C8B-B14F-4D97-AF65-F5344CB8AC3E}">
        <p14:creationId xmlns:p14="http://schemas.microsoft.com/office/powerpoint/2010/main" val="3292724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749C77-AA3A-4DA0-9E20-32FCD2B8BD5F}"/>
              </a:ext>
            </a:extLst>
          </p:cNvPr>
          <p:cNvSpPr>
            <a:spLocks noGrp="1"/>
          </p:cNvSpPr>
          <p:nvPr>
            <p:ph type="title"/>
          </p:nvPr>
        </p:nvSpPr>
        <p:spPr>
          <a:xfrm>
            <a:off x="540000" y="540000"/>
            <a:ext cx="11101135" cy="18095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8DC81A-9B5E-4A92-AA7B-3D750F95F434}"/>
              </a:ext>
            </a:extLst>
          </p:cNvPr>
          <p:cNvSpPr>
            <a:spLocks noGrp="1"/>
          </p:cNvSpPr>
          <p:nvPr>
            <p:ph type="body" idx="1"/>
          </p:nvPr>
        </p:nvSpPr>
        <p:spPr>
          <a:xfrm>
            <a:off x="540000" y="2528887"/>
            <a:ext cx="11101136" cy="37798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4B8083-48FB-4D6A-B77A-262FE3E23D6C}"/>
              </a:ext>
            </a:extLst>
          </p:cNvPr>
          <p:cNvSpPr>
            <a:spLocks noGrp="1"/>
          </p:cNvSpPr>
          <p:nvPr>
            <p:ph type="ftr" sz="quarter" idx="3"/>
          </p:nvPr>
        </p:nvSpPr>
        <p:spPr>
          <a:xfrm>
            <a:off x="540000" y="6314400"/>
            <a:ext cx="7350795" cy="365125"/>
          </a:xfrm>
          <a:prstGeom prst="rect">
            <a:avLst/>
          </a:prstGeom>
        </p:spPr>
        <p:txBody>
          <a:bodyPr vert="horz" lIns="91440" tIns="45720" rIns="91440" bIns="45720" rtlCol="0" anchor="ctr"/>
          <a:lstStyle>
            <a:lvl1pPr algn="l">
              <a:defRPr sz="1000" spc="100" baseline="0">
                <a:solidFill>
                  <a:schemeClr val="tx1"/>
                </a:solidFill>
              </a:defRPr>
            </a:lvl1pPr>
          </a:lstStyle>
          <a:p>
            <a:endParaRPr lang="en-US" sz="1000" dirty="0"/>
          </a:p>
        </p:txBody>
      </p:sp>
      <p:sp>
        <p:nvSpPr>
          <p:cNvPr id="4" name="Date Placeholder 3">
            <a:extLst>
              <a:ext uri="{FF2B5EF4-FFF2-40B4-BE49-F238E27FC236}">
                <a16:creationId xmlns:a16="http://schemas.microsoft.com/office/drawing/2014/main" id="{41EDA5BD-F7C8-4883-81D1-EF1F6F00EF72}"/>
              </a:ext>
            </a:extLst>
          </p:cNvPr>
          <p:cNvSpPr>
            <a:spLocks noGrp="1"/>
          </p:cNvSpPr>
          <p:nvPr>
            <p:ph type="dt" sz="half" idx="2"/>
          </p:nvPr>
        </p:nvSpPr>
        <p:spPr>
          <a:xfrm>
            <a:off x="8075613" y="6314400"/>
            <a:ext cx="2623468" cy="365125"/>
          </a:xfrm>
          <a:prstGeom prst="rect">
            <a:avLst/>
          </a:prstGeom>
        </p:spPr>
        <p:txBody>
          <a:bodyPr vert="horz" lIns="91440" tIns="45720" rIns="91440" bIns="45720" rtlCol="0" anchor="ctr"/>
          <a:lstStyle>
            <a:lvl1pPr algn="r">
              <a:defRPr sz="1000" cap="none" spc="100" baseline="0">
                <a:solidFill>
                  <a:schemeClr val="tx1"/>
                </a:solidFill>
              </a:defRPr>
            </a:lvl1pPr>
          </a:lstStyle>
          <a:p>
            <a:pPr algn="r"/>
            <a:fld id="{7CF0BCE0-945C-4FDF-95A1-2149B1FF5B83}" type="datetimeFigureOut">
              <a:rPr lang="en-US" smtClean="0"/>
              <a:pPr algn="r"/>
              <a:t>10/15/2024</a:t>
            </a:fld>
            <a:endParaRPr lang="en-US" dirty="0"/>
          </a:p>
        </p:txBody>
      </p:sp>
      <p:sp>
        <p:nvSpPr>
          <p:cNvPr id="6" name="Slide Number Placeholder 5">
            <a:extLst>
              <a:ext uri="{FF2B5EF4-FFF2-40B4-BE49-F238E27FC236}">
                <a16:creationId xmlns:a16="http://schemas.microsoft.com/office/drawing/2014/main" id="{AB48FEDB-2614-400B-9C19-0F4D448D98AB}"/>
              </a:ext>
            </a:extLst>
          </p:cNvPr>
          <p:cNvSpPr>
            <a:spLocks noGrp="1"/>
          </p:cNvSpPr>
          <p:nvPr>
            <p:ph type="sldNum" sz="quarter" idx="4"/>
          </p:nvPr>
        </p:nvSpPr>
        <p:spPr>
          <a:xfrm>
            <a:off x="10883899" y="6314400"/>
            <a:ext cx="757237" cy="365125"/>
          </a:xfrm>
          <a:prstGeom prst="rect">
            <a:avLst/>
          </a:prstGeom>
        </p:spPr>
        <p:txBody>
          <a:bodyPr vert="horz" lIns="91440" tIns="45720" rIns="91440" bIns="45720" rtlCol="0" anchor="ctr"/>
          <a:lstStyle>
            <a:lvl1pPr algn="r">
              <a:defRPr sz="1000" spc="100" baseline="0">
                <a:solidFill>
                  <a:schemeClr val="tx1"/>
                </a:solidFill>
              </a:defRPr>
            </a:lvl1pPr>
          </a:lstStyle>
          <a:p>
            <a:fld id="{4CD77608-3819-479B-BB98-C216BA724EFE}" type="slidenum">
              <a:rPr lang="en-US" smtClean="0"/>
              <a:pPr/>
              <a:t>‹nº›</a:t>
            </a:fld>
            <a:endParaRPr lang="en-US" sz="1000" dirty="0"/>
          </a:p>
        </p:txBody>
      </p:sp>
    </p:spTree>
    <p:extLst>
      <p:ext uri="{BB962C8B-B14F-4D97-AF65-F5344CB8AC3E}">
        <p14:creationId xmlns:p14="http://schemas.microsoft.com/office/powerpoint/2010/main" val="1728537299"/>
      </p:ext>
    </p:extLst>
  </p:cSld>
  <p:clrMap bg1="dk1" tx1="lt1" bg2="dk2"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9.png"/><Relationship Id="rId3" Type="http://schemas.microsoft.com/office/2007/relationships/hdphoto" Target="../media/hdphoto1.wdp"/><Relationship Id="rId7" Type="http://schemas.openxmlformats.org/officeDocument/2006/relationships/image" Target="../media/image6.png"/><Relationship Id="rId12" Type="http://schemas.microsoft.com/office/2007/relationships/hdphoto" Target="../media/hdphoto5.wdp"/><Relationship Id="rId2" Type="http://schemas.openxmlformats.org/officeDocument/2006/relationships/image" Target="../media/image3.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8.png"/><Relationship Id="rId5" Type="http://schemas.openxmlformats.org/officeDocument/2006/relationships/image" Target="../media/image5.png"/><Relationship Id="rId15" Type="http://schemas.openxmlformats.org/officeDocument/2006/relationships/image" Target="../media/image10.png"/><Relationship Id="rId10" Type="http://schemas.microsoft.com/office/2007/relationships/hdphoto" Target="../media/hdphoto4.wdp"/><Relationship Id="rId4" Type="http://schemas.openxmlformats.org/officeDocument/2006/relationships/image" Target="../media/image4.gif"/><Relationship Id="rId9" Type="http://schemas.openxmlformats.org/officeDocument/2006/relationships/image" Target="../media/image7.png"/><Relationship Id="rId14" Type="http://schemas.microsoft.com/office/2007/relationships/hdphoto" Target="../media/hdphoto6.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9B5A19-3592-48E2-BC31-90E092BD6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2548C40-4C00-4E91-BFA6-84B4D66225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12" name="Rectangle 11">
              <a:extLst>
                <a:ext uri="{FF2B5EF4-FFF2-40B4-BE49-F238E27FC236}">
                  <a16:creationId xmlns:a16="http://schemas.microsoft.com/office/drawing/2014/main" id="{B6EE6BCA-C84E-4BED-B084-F599F7EE689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4695526-4BAA-4EFE-91C1-1E446117C0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0DF9B86-7987-40DC-85D6-479F5A2E87C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A5465368-1AF5-43D6-BAD2-6BE8B04D94C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20" name="Rectangle 19">
                <a:extLst>
                  <a:ext uri="{FF2B5EF4-FFF2-40B4-BE49-F238E27FC236}">
                    <a16:creationId xmlns:a16="http://schemas.microsoft.com/office/drawing/2014/main" id="{CEB28D27-BDED-4D8C-94FC-58E93235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7AC833D-449C-45F4-9851-216F3681F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09528AAE-A1EB-446C-81BE-BA5E4490E4E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18" name="Rectangle 17">
                <a:extLst>
                  <a:ext uri="{FF2B5EF4-FFF2-40B4-BE49-F238E27FC236}">
                    <a16:creationId xmlns:a16="http://schemas.microsoft.com/office/drawing/2014/main" id="{9F7C0F2C-B581-402B-B4C4-6DFB71314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56A6B0D-707F-420B-BF4D-2CB60CCCA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F8B7A59E-D61A-4BEB-A38A-1E8E5EBB837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DD99E1B6-CBC4-4306-9DFC-847D6D135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bg2">
                  <a:alpha val="40000"/>
                </a:schemeClr>
              </a:gs>
              <a:gs pos="37000">
                <a:schemeClr val="bg2">
                  <a:alpha val="40000"/>
                </a:schemeClr>
              </a:gs>
              <a:gs pos="79000">
                <a:schemeClr val="bg2">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ítulo 1">
            <a:extLst>
              <a:ext uri="{FF2B5EF4-FFF2-40B4-BE49-F238E27FC236}">
                <a16:creationId xmlns:a16="http://schemas.microsoft.com/office/drawing/2014/main" id="{6045EBFA-B614-9DCF-B45D-4AFEA38FCE14}"/>
              </a:ext>
            </a:extLst>
          </p:cNvPr>
          <p:cNvSpPr>
            <a:spLocks noGrp="1"/>
          </p:cNvSpPr>
          <p:nvPr>
            <p:ph type="ctrTitle"/>
          </p:nvPr>
        </p:nvSpPr>
        <p:spPr>
          <a:xfrm>
            <a:off x="540000" y="540001"/>
            <a:ext cx="4706852" cy="2889000"/>
          </a:xfrm>
        </p:spPr>
        <p:txBody>
          <a:bodyPr>
            <a:normAutofit/>
          </a:bodyPr>
          <a:lstStyle/>
          <a:p>
            <a:pPr algn="ctr"/>
            <a:r>
              <a:rPr lang="pt-BR" sz="4800" dirty="0"/>
              <a:t>Sistema Sindical na Área de Prestação de Serviços da Saúde</a:t>
            </a:r>
          </a:p>
        </p:txBody>
      </p:sp>
      <p:sp>
        <p:nvSpPr>
          <p:cNvPr id="3" name="Subtítulo 2">
            <a:extLst>
              <a:ext uri="{FF2B5EF4-FFF2-40B4-BE49-F238E27FC236}">
                <a16:creationId xmlns:a16="http://schemas.microsoft.com/office/drawing/2014/main" id="{12B71617-6699-2C03-133F-22840504E5FC}"/>
              </a:ext>
            </a:extLst>
          </p:cNvPr>
          <p:cNvSpPr>
            <a:spLocks noGrp="1"/>
          </p:cNvSpPr>
          <p:nvPr>
            <p:ph type="subTitle" idx="1"/>
          </p:nvPr>
        </p:nvSpPr>
        <p:spPr>
          <a:xfrm>
            <a:off x="548860" y="3743001"/>
            <a:ext cx="4706852" cy="480991"/>
          </a:xfrm>
        </p:spPr>
        <p:txBody>
          <a:bodyPr>
            <a:normAutofit/>
          </a:bodyPr>
          <a:lstStyle/>
          <a:p>
            <a:pPr algn="ctr"/>
            <a:r>
              <a:rPr lang="pt-BR" sz="2000" dirty="0"/>
              <a:t>Desafios e Perspectivas</a:t>
            </a:r>
          </a:p>
        </p:txBody>
      </p:sp>
      <p:pic>
        <p:nvPicPr>
          <p:cNvPr id="4" name="Picture 3" descr="Conceito ondulado colorido">
            <a:extLst>
              <a:ext uri="{FF2B5EF4-FFF2-40B4-BE49-F238E27FC236}">
                <a16:creationId xmlns:a16="http://schemas.microsoft.com/office/drawing/2014/main" id="{CECEDE88-1569-5FAF-9168-963944E84EE5}"/>
              </a:ext>
            </a:extLst>
          </p:cNvPr>
          <p:cNvPicPr>
            <a:picLocks noChangeAspect="1"/>
          </p:cNvPicPr>
          <p:nvPr/>
        </p:nvPicPr>
        <p:blipFill>
          <a:blip r:embed="rId2"/>
          <a:srcRect l="17717" r="19556" b="-1"/>
          <a:stretch/>
        </p:blipFill>
        <p:spPr>
          <a:xfrm>
            <a:off x="5747424" y="10"/>
            <a:ext cx="6444576" cy="6857990"/>
          </a:xfrm>
          <a:prstGeom prst="rect">
            <a:avLst/>
          </a:prstGeom>
        </p:spPr>
      </p:pic>
      <p:sp>
        <p:nvSpPr>
          <p:cNvPr id="5" name="Subtítulo 2">
            <a:extLst>
              <a:ext uri="{FF2B5EF4-FFF2-40B4-BE49-F238E27FC236}">
                <a16:creationId xmlns:a16="http://schemas.microsoft.com/office/drawing/2014/main" id="{8991C0AF-4449-D597-B9FE-47B6D2177353}"/>
              </a:ext>
            </a:extLst>
          </p:cNvPr>
          <p:cNvSpPr txBox="1">
            <a:spLocks/>
          </p:cNvSpPr>
          <p:nvPr/>
        </p:nvSpPr>
        <p:spPr>
          <a:xfrm>
            <a:off x="550389" y="4977390"/>
            <a:ext cx="4706852" cy="1118610"/>
          </a:xfrm>
          <a:prstGeom prst="rect">
            <a:avLst/>
          </a:prstGeom>
        </p:spPr>
        <p:txBody>
          <a:bodyPr vert="horz" lIns="91440" tIns="45720" rIns="91440" bIns="45720" rtlCol="0">
            <a:normAutofit fontScale="92500"/>
          </a:bodyPr>
          <a:lstStyle>
            <a:lvl1pPr marL="0" indent="0" algn="l" defTabSz="914400" rtl="0" eaLnBrk="1" latinLnBrk="0" hangingPunct="1">
              <a:lnSpc>
                <a:spcPct val="125000"/>
              </a:lnSpc>
              <a:spcBef>
                <a:spcPts val="1000"/>
              </a:spcBef>
              <a:buFont typeface="Arial" panose="020B0604020202020204" pitchFamily="34" charset="0"/>
              <a:buNone/>
              <a:defRPr sz="1600" kern="1200" cap="all" spc="300" baseline="0">
                <a:solidFill>
                  <a:schemeClr val="tx1"/>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spc="50" baseline="0">
                <a:solidFill>
                  <a:schemeClr val="tx1"/>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spc="50" baseline="0">
                <a:solidFill>
                  <a:schemeClr val="tx1"/>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spc="50" baseline="0">
                <a:solidFill>
                  <a:schemeClr val="tx1"/>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spc="50" baseline="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pt-BR" b="1" dirty="0"/>
              <a:t>Clovis Queiroz</a:t>
            </a:r>
          </a:p>
          <a:p>
            <a:pPr algn="ctr"/>
            <a:r>
              <a:rPr lang="pt-BR" dirty="0"/>
              <a:t>Diretor de Relações do Trabalho e Sindical da CNSaúde</a:t>
            </a:r>
          </a:p>
        </p:txBody>
      </p:sp>
      <p:sp>
        <p:nvSpPr>
          <p:cNvPr id="6" name="Subtítulo 2">
            <a:extLst>
              <a:ext uri="{FF2B5EF4-FFF2-40B4-BE49-F238E27FC236}">
                <a16:creationId xmlns:a16="http://schemas.microsoft.com/office/drawing/2014/main" id="{2EB9431F-3AEB-C9DD-7671-55C7C65831D8}"/>
              </a:ext>
            </a:extLst>
          </p:cNvPr>
          <p:cNvSpPr txBox="1">
            <a:spLocks/>
          </p:cNvSpPr>
          <p:nvPr/>
        </p:nvSpPr>
        <p:spPr>
          <a:xfrm>
            <a:off x="548860" y="6236504"/>
            <a:ext cx="4706852" cy="480991"/>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25000"/>
              </a:lnSpc>
              <a:spcBef>
                <a:spcPts val="1000"/>
              </a:spcBef>
              <a:buFont typeface="Arial" panose="020B0604020202020204" pitchFamily="34" charset="0"/>
              <a:buNone/>
              <a:defRPr sz="1600" kern="1200" cap="all" spc="300" baseline="0">
                <a:solidFill>
                  <a:schemeClr val="tx1"/>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spc="50" baseline="0">
                <a:solidFill>
                  <a:schemeClr val="tx1"/>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spc="50" baseline="0">
                <a:solidFill>
                  <a:schemeClr val="tx1"/>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spc="50" baseline="0">
                <a:solidFill>
                  <a:schemeClr val="tx1"/>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spc="50" baseline="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pt-BR" dirty="0"/>
              <a:t>8º CONSINDHOSFIL -  São Pedro/SP</a:t>
            </a:r>
          </a:p>
        </p:txBody>
      </p:sp>
      <p:pic>
        <p:nvPicPr>
          <p:cNvPr id="8" name="Imagem 7" descr="Logotipo, nome da empresa&#10;&#10;Descrição gerada automaticamente">
            <a:extLst>
              <a:ext uri="{FF2B5EF4-FFF2-40B4-BE49-F238E27FC236}">
                <a16:creationId xmlns:a16="http://schemas.microsoft.com/office/drawing/2014/main" id="{F3A43742-A276-96CE-67EE-92C6284CC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8980" y="1211893"/>
            <a:ext cx="5506887" cy="4162328"/>
          </a:xfrm>
          <a:prstGeom prst="rect">
            <a:avLst/>
          </a:prstGeom>
        </p:spPr>
      </p:pic>
    </p:spTree>
    <p:extLst>
      <p:ext uri="{BB962C8B-B14F-4D97-AF65-F5344CB8AC3E}">
        <p14:creationId xmlns:p14="http://schemas.microsoft.com/office/powerpoint/2010/main" val="3477216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rgbClr val="0070C0"/>
          </a:fgClr>
          <a:bgClr>
            <a:srgbClr val="0070C0"/>
          </a:bgClr>
        </a:pattFill>
        <a:effectLst/>
      </p:bgPr>
    </p:bg>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1263662-D01E-ECCC-8827-2630ED33F0D9}"/>
              </a:ext>
            </a:extLst>
          </p:cNvPr>
          <p:cNvSpPr txBox="1"/>
          <p:nvPr/>
        </p:nvSpPr>
        <p:spPr>
          <a:xfrm>
            <a:off x="691815" y="623080"/>
            <a:ext cx="10805917" cy="461665"/>
          </a:xfrm>
          <a:prstGeom prst="rect">
            <a:avLst/>
          </a:prstGeom>
          <a:noFill/>
        </p:spPr>
        <p:txBody>
          <a:bodyPr wrap="square">
            <a:spAutoFit/>
          </a:bodyPr>
          <a:lstStyle/>
          <a:p>
            <a:r>
              <a:rPr lang="pt-BR" sz="2400" dirty="0"/>
              <a:t>1. Dados Gerais do Setor Privado da Saúde</a:t>
            </a:r>
          </a:p>
        </p:txBody>
      </p:sp>
      <p:sp>
        <p:nvSpPr>
          <p:cNvPr id="7" name="CaixaDeTexto 6">
            <a:extLst>
              <a:ext uri="{FF2B5EF4-FFF2-40B4-BE49-F238E27FC236}">
                <a16:creationId xmlns:a16="http://schemas.microsoft.com/office/drawing/2014/main" id="{C1372930-D7EE-A489-90E2-7D247730895C}"/>
              </a:ext>
            </a:extLst>
          </p:cNvPr>
          <p:cNvSpPr txBox="1"/>
          <p:nvPr/>
        </p:nvSpPr>
        <p:spPr>
          <a:xfrm>
            <a:off x="691815" y="1372010"/>
            <a:ext cx="10805917" cy="461665"/>
          </a:xfrm>
          <a:prstGeom prst="rect">
            <a:avLst/>
          </a:prstGeom>
          <a:noFill/>
        </p:spPr>
        <p:txBody>
          <a:bodyPr wrap="square">
            <a:spAutoFit/>
          </a:bodyPr>
          <a:lstStyle/>
          <a:p>
            <a:r>
              <a:rPr lang="pt-BR" sz="2400" dirty="0"/>
              <a:t>2. Introdução ao Sistema Sindical Empresarial de Saúde</a:t>
            </a:r>
          </a:p>
        </p:txBody>
      </p:sp>
      <p:sp>
        <p:nvSpPr>
          <p:cNvPr id="9" name="CaixaDeTexto 8">
            <a:extLst>
              <a:ext uri="{FF2B5EF4-FFF2-40B4-BE49-F238E27FC236}">
                <a16:creationId xmlns:a16="http://schemas.microsoft.com/office/drawing/2014/main" id="{0C863129-819D-ACE9-4EE9-38D4B1CD51C1}"/>
              </a:ext>
            </a:extLst>
          </p:cNvPr>
          <p:cNvSpPr txBox="1"/>
          <p:nvPr/>
        </p:nvSpPr>
        <p:spPr>
          <a:xfrm>
            <a:off x="691815" y="2120940"/>
            <a:ext cx="10805917" cy="461665"/>
          </a:xfrm>
          <a:prstGeom prst="rect">
            <a:avLst/>
          </a:prstGeom>
          <a:noFill/>
        </p:spPr>
        <p:txBody>
          <a:bodyPr wrap="square">
            <a:spAutoFit/>
          </a:bodyPr>
          <a:lstStyle/>
          <a:p>
            <a:r>
              <a:rPr lang="pt-BR" sz="2400" dirty="0"/>
              <a:t>3. Histórico e Legislação Sindical</a:t>
            </a:r>
          </a:p>
        </p:txBody>
      </p:sp>
      <p:sp>
        <p:nvSpPr>
          <p:cNvPr id="11" name="CaixaDeTexto 10">
            <a:extLst>
              <a:ext uri="{FF2B5EF4-FFF2-40B4-BE49-F238E27FC236}">
                <a16:creationId xmlns:a16="http://schemas.microsoft.com/office/drawing/2014/main" id="{AE9247C6-DE24-84B2-6E3A-187F3E37F3FF}"/>
              </a:ext>
            </a:extLst>
          </p:cNvPr>
          <p:cNvSpPr txBox="1"/>
          <p:nvPr/>
        </p:nvSpPr>
        <p:spPr>
          <a:xfrm>
            <a:off x="691815" y="2869870"/>
            <a:ext cx="10805917" cy="461665"/>
          </a:xfrm>
          <a:prstGeom prst="rect">
            <a:avLst/>
          </a:prstGeom>
          <a:noFill/>
        </p:spPr>
        <p:txBody>
          <a:bodyPr wrap="square">
            <a:spAutoFit/>
          </a:bodyPr>
          <a:lstStyle/>
          <a:p>
            <a:r>
              <a:rPr lang="pt-BR" sz="2400" dirty="0"/>
              <a:t>4. Desafios Atuais</a:t>
            </a:r>
          </a:p>
        </p:txBody>
      </p:sp>
      <p:sp>
        <p:nvSpPr>
          <p:cNvPr id="13" name="CaixaDeTexto 12">
            <a:extLst>
              <a:ext uri="{FF2B5EF4-FFF2-40B4-BE49-F238E27FC236}">
                <a16:creationId xmlns:a16="http://schemas.microsoft.com/office/drawing/2014/main" id="{8BF84C25-C606-368A-6664-2E1908CF2E85}"/>
              </a:ext>
            </a:extLst>
          </p:cNvPr>
          <p:cNvSpPr txBox="1"/>
          <p:nvPr/>
        </p:nvSpPr>
        <p:spPr>
          <a:xfrm>
            <a:off x="691815" y="3618800"/>
            <a:ext cx="10805917" cy="461665"/>
          </a:xfrm>
          <a:prstGeom prst="rect">
            <a:avLst/>
          </a:prstGeom>
          <a:noFill/>
        </p:spPr>
        <p:txBody>
          <a:bodyPr wrap="square">
            <a:spAutoFit/>
          </a:bodyPr>
          <a:lstStyle/>
          <a:p>
            <a:r>
              <a:rPr lang="pt-BR" sz="2400" dirty="0"/>
              <a:t>5. Atuação Sindical</a:t>
            </a:r>
          </a:p>
        </p:txBody>
      </p:sp>
      <p:sp>
        <p:nvSpPr>
          <p:cNvPr id="15" name="CaixaDeTexto 14">
            <a:extLst>
              <a:ext uri="{FF2B5EF4-FFF2-40B4-BE49-F238E27FC236}">
                <a16:creationId xmlns:a16="http://schemas.microsoft.com/office/drawing/2014/main" id="{5EE636A0-EAB2-A7CC-D8EF-270CEC4E7473}"/>
              </a:ext>
            </a:extLst>
          </p:cNvPr>
          <p:cNvSpPr txBox="1"/>
          <p:nvPr/>
        </p:nvSpPr>
        <p:spPr>
          <a:xfrm>
            <a:off x="691815" y="4367730"/>
            <a:ext cx="10805917" cy="461665"/>
          </a:xfrm>
          <a:prstGeom prst="rect">
            <a:avLst/>
          </a:prstGeom>
          <a:noFill/>
        </p:spPr>
        <p:txBody>
          <a:bodyPr wrap="square">
            <a:spAutoFit/>
          </a:bodyPr>
          <a:lstStyle/>
          <a:p>
            <a:r>
              <a:rPr lang="pt-BR" sz="2400" dirty="0"/>
              <a:t>6. Relação entre Empregadores e Sindicatos</a:t>
            </a:r>
          </a:p>
        </p:txBody>
      </p:sp>
      <p:sp>
        <p:nvSpPr>
          <p:cNvPr id="17" name="CaixaDeTexto 16">
            <a:extLst>
              <a:ext uri="{FF2B5EF4-FFF2-40B4-BE49-F238E27FC236}">
                <a16:creationId xmlns:a16="http://schemas.microsoft.com/office/drawing/2014/main" id="{A26EC665-1688-2FA4-A14C-88BBA4EB6BA8}"/>
              </a:ext>
            </a:extLst>
          </p:cNvPr>
          <p:cNvSpPr txBox="1"/>
          <p:nvPr/>
        </p:nvSpPr>
        <p:spPr>
          <a:xfrm>
            <a:off x="691815" y="5116660"/>
            <a:ext cx="10805917" cy="461665"/>
          </a:xfrm>
          <a:prstGeom prst="rect">
            <a:avLst/>
          </a:prstGeom>
          <a:noFill/>
        </p:spPr>
        <p:txBody>
          <a:bodyPr wrap="square">
            <a:spAutoFit/>
          </a:bodyPr>
          <a:lstStyle/>
          <a:p>
            <a:r>
              <a:rPr lang="pt-BR" sz="2400" dirty="0"/>
              <a:t>7. Perspectivas Futuras</a:t>
            </a:r>
          </a:p>
        </p:txBody>
      </p:sp>
      <p:sp>
        <p:nvSpPr>
          <p:cNvPr id="19" name="CaixaDeTexto 18">
            <a:extLst>
              <a:ext uri="{FF2B5EF4-FFF2-40B4-BE49-F238E27FC236}">
                <a16:creationId xmlns:a16="http://schemas.microsoft.com/office/drawing/2014/main" id="{FF2A6A4B-10B4-3B30-0740-338283D74758}"/>
              </a:ext>
            </a:extLst>
          </p:cNvPr>
          <p:cNvSpPr txBox="1"/>
          <p:nvPr/>
        </p:nvSpPr>
        <p:spPr>
          <a:xfrm>
            <a:off x="691815" y="5865588"/>
            <a:ext cx="10805917" cy="461665"/>
          </a:xfrm>
          <a:prstGeom prst="rect">
            <a:avLst/>
          </a:prstGeom>
          <a:noFill/>
        </p:spPr>
        <p:txBody>
          <a:bodyPr wrap="square">
            <a:spAutoFit/>
          </a:bodyPr>
          <a:lstStyle/>
          <a:p>
            <a:r>
              <a:rPr lang="pt-BR" sz="2400" dirty="0"/>
              <a:t>8. Comparações Internacionais</a:t>
            </a:r>
          </a:p>
        </p:txBody>
      </p:sp>
    </p:spTree>
    <p:extLst>
      <p:ext uri="{BB962C8B-B14F-4D97-AF65-F5344CB8AC3E}">
        <p14:creationId xmlns:p14="http://schemas.microsoft.com/office/powerpoint/2010/main" val="2108435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AC423E-AD59-8098-A93C-619A34ABE7AE}"/>
              </a:ext>
            </a:extLst>
          </p:cNvPr>
          <p:cNvSpPr>
            <a:spLocks noGrp="1"/>
          </p:cNvSpPr>
          <p:nvPr>
            <p:ph type="title"/>
          </p:nvPr>
        </p:nvSpPr>
        <p:spPr>
          <a:xfrm>
            <a:off x="540000" y="540000"/>
            <a:ext cx="11101135" cy="611467"/>
          </a:xfrm>
        </p:spPr>
        <p:txBody>
          <a:bodyPr>
            <a:normAutofit fontScale="90000"/>
          </a:bodyPr>
          <a:lstStyle/>
          <a:p>
            <a:r>
              <a:rPr lang="pt-BR" sz="4000" dirty="0"/>
              <a:t>1. Dados Gerais do Setor Privado da Saúde</a:t>
            </a:r>
          </a:p>
        </p:txBody>
      </p:sp>
      <p:sp>
        <p:nvSpPr>
          <p:cNvPr id="7" name="CaixaDeTexto 6">
            <a:extLst>
              <a:ext uri="{FF2B5EF4-FFF2-40B4-BE49-F238E27FC236}">
                <a16:creationId xmlns:a16="http://schemas.microsoft.com/office/drawing/2014/main" id="{B2DEF1DF-73A7-D17B-6FD3-AC0AEB8A0D7D}"/>
              </a:ext>
            </a:extLst>
          </p:cNvPr>
          <p:cNvSpPr txBox="1"/>
          <p:nvPr/>
        </p:nvSpPr>
        <p:spPr>
          <a:xfrm>
            <a:off x="539999" y="3188652"/>
            <a:ext cx="11101135" cy="400110"/>
          </a:xfrm>
          <a:prstGeom prst="rect">
            <a:avLst/>
          </a:prstGeom>
          <a:noFill/>
        </p:spPr>
        <p:txBody>
          <a:bodyPr wrap="square">
            <a:spAutoFit/>
          </a:bodyPr>
          <a:lstStyle/>
          <a:p>
            <a:r>
              <a:rPr lang="pt-BR" sz="2000" dirty="0"/>
              <a:t>- 3º Setor Econômico que mais emprega no Brasil;</a:t>
            </a:r>
          </a:p>
        </p:txBody>
      </p:sp>
      <p:sp>
        <p:nvSpPr>
          <p:cNvPr id="9" name="CaixaDeTexto 8">
            <a:extLst>
              <a:ext uri="{FF2B5EF4-FFF2-40B4-BE49-F238E27FC236}">
                <a16:creationId xmlns:a16="http://schemas.microsoft.com/office/drawing/2014/main" id="{0689299C-D608-BCF6-4BA5-3C6FA4131212}"/>
              </a:ext>
            </a:extLst>
          </p:cNvPr>
          <p:cNvSpPr txBox="1"/>
          <p:nvPr/>
        </p:nvSpPr>
        <p:spPr>
          <a:xfrm>
            <a:off x="539998" y="2191435"/>
            <a:ext cx="11101133" cy="400110"/>
          </a:xfrm>
          <a:prstGeom prst="rect">
            <a:avLst/>
          </a:prstGeom>
          <a:noFill/>
        </p:spPr>
        <p:txBody>
          <a:bodyPr wrap="square">
            <a:spAutoFit/>
          </a:bodyPr>
          <a:lstStyle/>
          <a:p>
            <a:r>
              <a:rPr lang="pt-BR" sz="2000" dirty="0"/>
              <a:t>- Quase 3,1 milhões de empregados celetistas (Novo CAGED/MTE);</a:t>
            </a:r>
          </a:p>
        </p:txBody>
      </p:sp>
      <p:sp>
        <p:nvSpPr>
          <p:cNvPr id="11" name="CaixaDeTexto 10">
            <a:extLst>
              <a:ext uri="{FF2B5EF4-FFF2-40B4-BE49-F238E27FC236}">
                <a16:creationId xmlns:a16="http://schemas.microsoft.com/office/drawing/2014/main" id="{807C2D1D-96C9-C83E-A315-D3FF3B375BE1}"/>
              </a:ext>
            </a:extLst>
          </p:cNvPr>
          <p:cNvSpPr txBox="1"/>
          <p:nvPr/>
        </p:nvSpPr>
        <p:spPr>
          <a:xfrm>
            <a:off x="539999" y="4185869"/>
            <a:ext cx="11101134" cy="400110"/>
          </a:xfrm>
          <a:prstGeom prst="rect">
            <a:avLst/>
          </a:prstGeom>
          <a:noFill/>
        </p:spPr>
        <p:txBody>
          <a:bodyPr wrap="square">
            <a:spAutoFit/>
          </a:bodyPr>
          <a:lstStyle/>
          <a:p>
            <a:r>
              <a:rPr lang="pt-BR" sz="2000" dirty="0"/>
              <a:t>- Força de trabalho composta por 76% de mulheres;</a:t>
            </a:r>
          </a:p>
        </p:txBody>
      </p:sp>
      <p:sp>
        <p:nvSpPr>
          <p:cNvPr id="13" name="CaixaDeTexto 12">
            <a:extLst>
              <a:ext uri="{FF2B5EF4-FFF2-40B4-BE49-F238E27FC236}">
                <a16:creationId xmlns:a16="http://schemas.microsoft.com/office/drawing/2014/main" id="{DDA3DCC5-3DCA-7470-BF04-F4D22DDF2FD6}"/>
              </a:ext>
            </a:extLst>
          </p:cNvPr>
          <p:cNvSpPr txBox="1"/>
          <p:nvPr/>
        </p:nvSpPr>
        <p:spPr>
          <a:xfrm>
            <a:off x="539999" y="5183086"/>
            <a:ext cx="11101134" cy="400110"/>
          </a:xfrm>
          <a:prstGeom prst="rect">
            <a:avLst/>
          </a:prstGeom>
          <a:noFill/>
        </p:spPr>
        <p:txBody>
          <a:bodyPr wrap="square">
            <a:spAutoFit/>
          </a:bodyPr>
          <a:lstStyle/>
          <a:p>
            <a:r>
              <a:rPr lang="pt-BR" sz="2000" dirty="0"/>
              <a:t>- Maior faixa de contratação de 18 a 24 anos de idade.</a:t>
            </a:r>
          </a:p>
        </p:txBody>
      </p:sp>
    </p:spTree>
    <p:extLst>
      <p:ext uri="{BB962C8B-B14F-4D97-AF65-F5344CB8AC3E}">
        <p14:creationId xmlns:p14="http://schemas.microsoft.com/office/powerpoint/2010/main" val="3901733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DE3CD5D4-43AF-F34F-EFD8-001BB6B7165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8CF3465-5BC6-202E-95CD-842913C5F832}"/>
              </a:ext>
            </a:extLst>
          </p:cNvPr>
          <p:cNvSpPr>
            <a:spLocks noGrp="1"/>
          </p:cNvSpPr>
          <p:nvPr>
            <p:ph type="title"/>
          </p:nvPr>
        </p:nvSpPr>
        <p:spPr>
          <a:xfrm>
            <a:off x="540000" y="540000"/>
            <a:ext cx="11101135" cy="611467"/>
          </a:xfrm>
        </p:spPr>
        <p:txBody>
          <a:bodyPr>
            <a:normAutofit fontScale="90000"/>
          </a:bodyPr>
          <a:lstStyle/>
          <a:p>
            <a:r>
              <a:rPr lang="pt-BR" sz="4000" dirty="0"/>
              <a:t>2. Introdução ao Sistema Sindical Empresarial de Saúde</a:t>
            </a:r>
          </a:p>
        </p:txBody>
      </p:sp>
      <p:sp>
        <p:nvSpPr>
          <p:cNvPr id="7" name="CaixaDeTexto 6">
            <a:extLst>
              <a:ext uri="{FF2B5EF4-FFF2-40B4-BE49-F238E27FC236}">
                <a16:creationId xmlns:a16="http://schemas.microsoft.com/office/drawing/2014/main" id="{E5849A73-38FF-19BC-3A93-517B74942AB6}"/>
              </a:ext>
            </a:extLst>
          </p:cNvPr>
          <p:cNvSpPr txBox="1"/>
          <p:nvPr/>
        </p:nvSpPr>
        <p:spPr>
          <a:xfrm>
            <a:off x="540000" y="2046880"/>
            <a:ext cx="11101134" cy="1015663"/>
          </a:xfrm>
          <a:prstGeom prst="rect">
            <a:avLst/>
          </a:prstGeom>
          <a:noFill/>
        </p:spPr>
        <p:txBody>
          <a:bodyPr wrap="square">
            <a:spAutoFit/>
          </a:bodyPr>
          <a:lstStyle/>
          <a:p>
            <a:pPr algn="just"/>
            <a:r>
              <a:rPr lang="pt-BR" sz="2000" dirty="0"/>
              <a:t>O sistema sindical no Brasil é regido pela “unicidade sindical”, que permite a existência de apenas um sindicato representativo de uma categoria econômica ou profissional em determinada base territorial. </a:t>
            </a:r>
          </a:p>
        </p:txBody>
      </p:sp>
      <p:sp>
        <p:nvSpPr>
          <p:cNvPr id="9" name="CaixaDeTexto 8">
            <a:extLst>
              <a:ext uri="{FF2B5EF4-FFF2-40B4-BE49-F238E27FC236}">
                <a16:creationId xmlns:a16="http://schemas.microsoft.com/office/drawing/2014/main" id="{A1ED5050-041B-FB0A-67E2-A7DCAEE54BEE}"/>
              </a:ext>
            </a:extLst>
          </p:cNvPr>
          <p:cNvSpPr txBox="1"/>
          <p:nvPr/>
        </p:nvSpPr>
        <p:spPr>
          <a:xfrm>
            <a:off x="540000" y="1465702"/>
            <a:ext cx="8820568" cy="400110"/>
          </a:xfrm>
          <a:prstGeom prst="rect">
            <a:avLst/>
          </a:prstGeom>
          <a:noFill/>
        </p:spPr>
        <p:txBody>
          <a:bodyPr wrap="square">
            <a:spAutoFit/>
          </a:bodyPr>
          <a:lstStyle/>
          <a:p>
            <a:pPr algn="just"/>
            <a:r>
              <a:rPr lang="pt-BR" sz="2000" b="1" dirty="0"/>
              <a:t>Como funciona o sistema sindical no Brasil?</a:t>
            </a:r>
          </a:p>
        </p:txBody>
      </p:sp>
      <p:sp>
        <p:nvSpPr>
          <p:cNvPr id="11" name="CaixaDeTexto 10">
            <a:extLst>
              <a:ext uri="{FF2B5EF4-FFF2-40B4-BE49-F238E27FC236}">
                <a16:creationId xmlns:a16="http://schemas.microsoft.com/office/drawing/2014/main" id="{625D4A8B-A976-10FA-4A92-4E55376F1E62}"/>
              </a:ext>
            </a:extLst>
          </p:cNvPr>
          <p:cNvSpPr txBox="1"/>
          <p:nvPr/>
        </p:nvSpPr>
        <p:spPr>
          <a:xfrm>
            <a:off x="540000" y="3243611"/>
            <a:ext cx="11101134" cy="1015663"/>
          </a:xfrm>
          <a:prstGeom prst="rect">
            <a:avLst/>
          </a:prstGeom>
          <a:noFill/>
        </p:spPr>
        <p:txBody>
          <a:bodyPr wrap="square">
            <a:spAutoFit/>
          </a:bodyPr>
          <a:lstStyle/>
          <a:p>
            <a:pPr algn="just"/>
            <a:r>
              <a:rPr lang="pt-BR" sz="2000" dirty="0"/>
              <a:t>Os estabelecimentos sindicais são organizados em sindicatos municipais, intermunicipais, estaduais, interestaduais e nacionais; federações regionais, estaduais, interestaduais e nacionais; e as confederações nacionais (</a:t>
            </a:r>
            <a:r>
              <a:rPr lang="pt-BR" sz="2000" b="1" dirty="0"/>
              <a:t>CNSaúde</a:t>
            </a:r>
            <a:r>
              <a:rPr lang="pt-BR" sz="2000" dirty="0"/>
              <a:t>).</a:t>
            </a:r>
          </a:p>
        </p:txBody>
      </p:sp>
      <p:sp>
        <p:nvSpPr>
          <p:cNvPr id="13" name="CaixaDeTexto 12">
            <a:extLst>
              <a:ext uri="{FF2B5EF4-FFF2-40B4-BE49-F238E27FC236}">
                <a16:creationId xmlns:a16="http://schemas.microsoft.com/office/drawing/2014/main" id="{3E756079-2ABF-5539-0159-2EB16CCC1A2C}"/>
              </a:ext>
            </a:extLst>
          </p:cNvPr>
          <p:cNvSpPr txBox="1"/>
          <p:nvPr/>
        </p:nvSpPr>
        <p:spPr>
          <a:xfrm>
            <a:off x="539999" y="4440342"/>
            <a:ext cx="11101133" cy="400110"/>
          </a:xfrm>
          <a:prstGeom prst="rect">
            <a:avLst/>
          </a:prstGeom>
          <a:noFill/>
        </p:spPr>
        <p:txBody>
          <a:bodyPr wrap="square">
            <a:spAutoFit/>
          </a:bodyPr>
          <a:lstStyle/>
          <a:p>
            <a:pPr algn="just"/>
            <a:r>
              <a:rPr lang="pt-BR" sz="2000" b="1" dirty="0"/>
              <a:t>Estão registradas hoje (outubro/2024) hoje no Brasil:</a:t>
            </a:r>
          </a:p>
        </p:txBody>
      </p:sp>
      <p:sp>
        <p:nvSpPr>
          <p:cNvPr id="4" name="CaixaDeTexto 3">
            <a:extLst>
              <a:ext uri="{FF2B5EF4-FFF2-40B4-BE49-F238E27FC236}">
                <a16:creationId xmlns:a16="http://schemas.microsoft.com/office/drawing/2014/main" id="{9A9CA893-EC43-C2C1-39FA-6D58B65BA852}"/>
              </a:ext>
            </a:extLst>
          </p:cNvPr>
          <p:cNvSpPr txBox="1"/>
          <p:nvPr/>
        </p:nvSpPr>
        <p:spPr>
          <a:xfrm>
            <a:off x="540000" y="5021521"/>
            <a:ext cx="6100010" cy="1323439"/>
          </a:xfrm>
          <a:prstGeom prst="rect">
            <a:avLst/>
          </a:prstGeom>
          <a:noFill/>
        </p:spPr>
        <p:txBody>
          <a:bodyPr wrap="square">
            <a:spAutoFit/>
          </a:bodyPr>
          <a:lstStyle/>
          <a:p>
            <a:pPr algn="just"/>
            <a:r>
              <a:rPr lang="pt-BR" sz="2000" dirty="0"/>
              <a:t>- </a:t>
            </a:r>
            <a:r>
              <a:rPr lang="pt-BR" sz="2000" b="1" dirty="0"/>
              <a:t>18.419</a:t>
            </a:r>
            <a:r>
              <a:rPr lang="pt-BR" sz="2000" dirty="0"/>
              <a:t> Sindicatos;</a:t>
            </a:r>
          </a:p>
          <a:p>
            <a:pPr algn="just"/>
            <a:r>
              <a:rPr lang="pt-BR" sz="2000" dirty="0"/>
              <a:t>- </a:t>
            </a:r>
            <a:r>
              <a:rPr lang="pt-BR" sz="2000" b="1" dirty="0"/>
              <a:t>672</a:t>
            </a:r>
            <a:r>
              <a:rPr lang="pt-BR" sz="2000" dirty="0"/>
              <a:t> Federações;</a:t>
            </a:r>
          </a:p>
          <a:p>
            <a:pPr algn="just"/>
            <a:r>
              <a:rPr lang="pt-BR" sz="2000" dirty="0"/>
              <a:t>- </a:t>
            </a:r>
            <a:r>
              <a:rPr lang="pt-BR" sz="2000" b="1" dirty="0"/>
              <a:t>56</a:t>
            </a:r>
            <a:r>
              <a:rPr lang="pt-BR" sz="2000" dirty="0"/>
              <a:t> Confederações;</a:t>
            </a:r>
          </a:p>
          <a:p>
            <a:pPr algn="just"/>
            <a:r>
              <a:rPr lang="pt-BR" sz="2000" dirty="0"/>
              <a:t>- </a:t>
            </a:r>
            <a:r>
              <a:rPr lang="pt-BR" sz="2000" b="1" dirty="0"/>
              <a:t>13</a:t>
            </a:r>
            <a:r>
              <a:rPr lang="pt-BR" sz="2000" dirty="0"/>
              <a:t> Centrais Sindicais.</a:t>
            </a:r>
          </a:p>
        </p:txBody>
      </p:sp>
    </p:spTree>
    <p:extLst>
      <p:ext uri="{BB962C8B-B14F-4D97-AF65-F5344CB8AC3E}">
        <p14:creationId xmlns:p14="http://schemas.microsoft.com/office/powerpoint/2010/main" val="127700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24AB7FBA-0891-EA8C-104E-B34F390EFB9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1E3891A-EF7F-2D0F-DC49-EC4EF1E5FC46}"/>
              </a:ext>
            </a:extLst>
          </p:cNvPr>
          <p:cNvSpPr>
            <a:spLocks noGrp="1"/>
          </p:cNvSpPr>
          <p:nvPr>
            <p:ph type="title"/>
          </p:nvPr>
        </p:nvSpPr>
        <p:spPr>
          <a:xfrm>
            <a:off x="540000" y="540000"/>
            <a:ext cx="11101135" cy="611467"/>
          </a:xfrm>
        </p:spPr>
        <p:txBody>
          <a:bodyPr>
            <a:normAutofit fontScale="90000"/>
          </a:bodyPr>
          <a:lstStyle/>
          <a:p>
            <a:r>
              <a:rPr lang="pt-BR" sz="4000" dirty="0"/>
              <a:t>2. Introdução ao Sistema Sindical Empresarial de Saúde</a:t>
            </a:r>
          </a:p>
        </p:txBody>
      </p:sp>
      <p:sp>
        <p:nvSpPr>
          <p:cNvPr id="7" name="CaixaDeTexto 6">
            <a:extLst>
              <a:ext uri="{FF2B5EF4-FFF2-40B4-BE49-F238E27FC236}">
                <a16:creationId xmlns:a16="http://schemas.microsoft.com/office/drawing/2014/main" id="{919FDA68-332C-7BC3-0F02-B759011F51F0}"/>
              </a:ext>
            </a:extLst>
          </p:cNvPr>
          <p:cNvSpPr txBox="1"/>
          <p:nvPr/>
        </p:nvSpPr>
        <p:spPr>
          <a:xfrm>
            <a:off x="539998" y="2487823"/>
            <a:ext cx="11101134" cy="2862322"/>
          </a:xfrm>
          <a:prstGeom prst="rect">
            <a:avLst/>
          </a:prstGeom>
          <a:noFill/>
        </p:spPr>
        <p:txBody>
          <a:bodyPr wrap="square">
            <a:spAutoFit/>
          </a:bodyPr>
          <a:lstStyle/>
          <a:p>
            <a:pPr algn="just"/>
            <a:r>
              <a:rPr lang="pt-BR" sz="2000" dirty="0"/>
              <a:t>Os sindicatos empresariais do setor de saúde têm como função principal representar os interesses dos estabelecimentos privados de saúde (hospitais, clínicas, laboratórios, etc.).</a:t>
            </a:r>
          </a:p>
          <a:p>
            <a:pPr algn="just"/>
            <a:endParaRPr lang="pt-BR" sz="2000" dirty="0"/>
          </a:p>
          <a:p>
            <a:pPr algn="just"/>
            <a:r>
              <a:rPr lang="pt-BR" sz="2000" dirty="0"/>
              <a:t>Eles negociam com os sindicatos trabalhistas para definir condições de trabalho e remuneração, além de defender os interesses dos estabelecimentos privados da saúde junto aos órgãos reguladores, executivo, legislativo e judiciário. </a:t>
            </a:r>
          </a:p>
          <a:p>
            <a:pPr algn="just"/>
            <a:endParaRPr lang="pt-BR" sz="2000" dirty="0"/>
          </a:p>
          <a:p>
            <a:pPr algn="just"/>
            <a:r>
              <a:rPr lang="pt-BR" sz="2000" dirty="0"/>
              <a:t>Outra função essencial é fornecer orientação e suporte jurídico e administrativo às empresas associadas.</a:t>
            </a:r>
          </a:p>
        </p:txBody>
      </p:sp>
      <p:sp>
        <p:nvSpPr>
          <p:cNvPr id="9" name="CaixaDeTexto 8">
            <a:extLst>
              <a:ext uri="{FF2B5EF4-FFF2-40B4-BE49-F238E27FC236}">
                <a16:creationId xmlns:a16="http://schemas.microsoft.com/office/drawing/2014/main" id="{FB6F9080-425B-C713-CB92-423E185974BD}"/>
              </a:ext>
            </a:extLst>
          </p:cNvPr>
          <p:cNvSpPr txBox="1"/>
          <p:nvPr/>
        </p:nvSpPr>
        <p:spPr>
          <a:xfrm>
            <a:off x="539999" y="1465702"/>
            <a:ext cx="11101133" cy="707886"/>
          </a:xfrm>
          <a:prstGeom prst="rect">
            <a:avLst/>
          </a:prstGeom>
          <a:noFill/>
        </p:spPr>
        <p:txBody>
          <a:bodyPr wrap="square">
            <a:spAutoFit/>
          </a:bodyPr>
          <a:lstStyle/>
          <a:p>
            <a:r>
              <a:rPr lang="pt-BR" sz="2000" b="1" dirty="0"/>
              <a:t>Qual é a função principal dos sindicatos empresariais no setor de prestação de serviços de saúde?</a:t>
            </a:r>
          </a:p>
        </p:txBody>
      </p:sp>
    </p:spTree>
    <p:extLst>
      <p:ext uri="{BB962C8B-B14F-4D97-AF65-F5344CB8AC3E}">
        <p14:creationId xmlns:p14="http://schemas.microsoft.com/office/powerpoint/2010/main" val="2714860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FE3DE500-1D1B-9B1A-A07D-FCD500FC7CC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DF610C7-5731-2957-4725-027BD51501A4}"/>
              </a:ext>
            </a:extLst>
          </p:cNvPr>
          <p:cNvSpPr>
            <a:spLocks noGrp="1"/>
          </p:cNvSpPr>
          <p:nvPr>
            <p:ph type="title"/>
          </p:nvPr>
        </p:nvSpPr>
        <p:spPr>
          <a:xfrm>
            <a:off x="540000" y="540000"/>
            <a:ext cx="11101135" cy="611467"/>
          </a:xfrm>
        </p:spPr>
        <p:txBody>
          <a:bodyPr>
            <a:normAutofit fontScale="90000"/>
          </a:bodyPr>
          <a:lstStyle/>
          <a:p>
            <a:r>
              <a:rPr lang="pt-BR" sz="4000" dirty="0"/>
              <a:t>2. Introdução ao Sistema Sindical Empresarial de Saúde</a:t>
            </a:r>
          </a:p>
        </p:txBody>
      </p:sp>
      <p:sp>
        <p:nvSpPr>
          <p:cNvPr id="7" name="CaixaDeTexto 6">
            <a:extLst>
              <a:ext uri="{FF2B5EF4-FFF2-40B4-BE49-F238E27FC236}">
                <a16:creationId xmlns:a16="http://schemas.microsoft.com/office/drawing/2014/main" id="{30A38A8D-6E5B-3F47-6CA2-86121288B5C4}"/>
              </a:ext>
            </a:extLst>
          </p:cNvPr>
          <p:cNvSpPr txBox="1"/>
          <p:nvPr/>
        </p:nvSpPr>
        <p:spPr>
          <a:xfrm>
            <a:off x="539998" y="2404563"/>
            <a:ext cx="11101134" cy="707886"/>
          </a:xfrm>
          <a:prstGeom prst="rect">
            <a:avLst/>
          </a:prstGeom>
          <a:noFill/>
        </p:spPr>
        <p:txBody>
          <a:bodyPr wrap="square">
            <a:spAutoFit/>
          </a:bodyPr>
          <a:lstStyle/>
          <a:p>
            <a:r>
              <a:rPr lang="pt-BR" sz="2000" dirty="0"/>
              <a:t>- </a:t>
            </a:r>
            <a:r>
              <a:rPr lang="pt-BR" sz="2000" b="1" dirty="0"/>
              <a:t>Confederação Nacional de Saúde (CNSaúde)</a:t>
            </a:r>
            <a:r>
              <a:rPr lang="pt-BR" sz="2000" dirty="0"/>
              <a:t>,</a:t>
            </a:r>
            <a:r>
              <a:rPr lang="pt-BR" sz="2000" b="1" dirty="0"/>
              <a:t> </a:t>
            </a:r>
            <a:r>
              <a:rPr lang="pt-BR" sz="2000" dirty="0"/>
              <a:t>que atua em nível nacional representando todos os estabelecimentos privados da saúde </a:t>
            </a:r>
            <a:r>
              <a:rPr lang="pt-BR" sz="2000" b="1" dirty="0"/>
              <a:t>(+ de 430 mil</a:t>
            </a:r>
            <a:r>
              <a:rPr lang="pt-BR" sz="2000" dirty="0"/>
              <a:t>);</a:t>
            </a:r>
          </a:p>
        </p:txBody>
      </p:sp>
      <p:sp>
        <p:nvSpPr>
          <p:cNvPr id="9" name="CaixaDeTexto 8">
            <a:extLst>
              <a:ext uri="{FF2B5EF4-FFF2-40B4-BE49-F238E27FC236}">
                <a16:creationId xmlns:a16="http://schemas.microsoft.com/office/drawing/2014/main" id="{DAE9899E-7FAF-C4C4-2C3D-132E52AC322A}"/>
              </a:ext>
            </a:extLst>
          </p:cNvPr>
          <p:cNvSpPr txBox="1"/>
          <p:nvPr/>
        </p:nvSpPr>
        <p:spPr>
          <a:xfrm>
            <a:off x="539998" y="1465702"/>
            <a:ext cx="11101133" cy="707886"/>
          </a:xfrm>
          <a:prstGeom prst="rect">
            <a:avLst/>
          </a:prstGeom>
          <a:noFill/>
        </p:spPr>
        <p:txBody>
          <a:bodyPr wrap="square">
            <a:spAutoFit/>
          </a:bodyPr>
          <a:lstStyle/>
          <a:p>
            <a:r>
              <a:rPr lang="pt-BR" sz="2000" b="1" dirty="0"/>
              <a:t>Quais são as principais entidades sindicais empresariais que representam os estabelecimentos privados da saúde?</a:t>
            </a:r>
          </a:p>
        </p:txBody>
      </p:sp>
      <p:sp>
        <p:nvSpPr>
          <p:cNvPr id="4" name="CaixaDeTexto 3">
            <a:extLst>
              <a:ext uri="{FF2B5EF4-FFF2-40B4-BE49-F238E27FC236}">
                <a16:creationId xmlns:a16="http://schemas.microsoft.com/office/drawing/2014/main" id="{529EB2B8-F261-C20D-C004-5D4F704F425E}"/>
              </a:ext>
            </a:extLst>
          </p:cNvPr>
          <p:cNvSpPr txBox="1"/>
          <p:nvPr/>
        </p:nvSpPr>
        <p:spPr>
          <a:xfrm>
            <a:off x="539998" y="3343424"/>
            <a:ext cx="11101134" cy="707886"/>
          </a:xfrm>
          <a:prstGeom prst="rect">
            <a:avLst/>
          </a:prstGeom>
          <a:noFill/>
        </p:spPr>
        <p:txBody>
          <a:bodyPr wrap="square">
            <a:spAutoFit/>
          </a:bodyPr>
          <a:lstStyle/>
          <a:p>
            <a:r>
              <a:rPr lang="pt-BR" sz="2000" dirty="0"/>
              <a:t>- </a:t>
            </a:r>
            <a:r>
              <a:rPr lang="pt-BR" sz="2000" b="1" dirty="0"/>
              <a:t>Federações estaduais</a:t>
            </a:r>
            <a:r>
              <a:rPr lang="pt-BR" sz="2000" dirty="0"/>
              <a:t>, como é o caso da </a:t>
            </a:r>
            <a:r>
              <a:rPr lang="pt-BR" sz="2000" b="1" dirty="0"/>
              <a:t>FEHOESP</a:t>
            </a:r>
            <a:r>
              <a:rPr lang="pt-BR" sz="2000" dirty="0"/>
              <a:t>, que tem atuação em todo o estado de São Paulo;</a:t>
            </a:r>
          </a:p>
        </p:txBody>
      </p:sp>
      <p:sp>
        <p:nvSpPr>
          <p:cNvPr id="6" name="CaixaDeTexto 5">
            <a:extLst>
              <a:ext uri="{FF2B5EF4-FFF2-40B4-BE49-F238E27FC236}">
                <a16:creationId xmlns:a16="http://schemas.microsoft.com/office/drawing/2014/main" id="{343B74A5-BE4E-2AAE-08EA-F1E15ABFF2E3}"/>
              </a:ext>
            </a:extLst>
          </p:cNvPr>
          <p:cNvSpPr txBox="1"/>
          <p:nvPr/>
        </p:nvSpPr>
        <p:spPr>
          <a:xfrm>
            <a:off x="539998" y="4282286"/>
            <a:ext cx="11101134" cy="707886"/>
          </a:xfrm>
          <a:prstGeom prst="rect">
            <a:avLst/>
          </a:prstGeom>
          <a:noFill/>
        </p:spPr>
        <p:txBody>
          <a:bodyPr wrap="square">
            <a:spAutoFit/>
          </a:bodyPr>
          <a:lstStyle/>
          <a:p>
            <a:r>
              <a:rPr lang="pt-BR" sz="2000" dirty="0"/>
              <a:t>- </a:t>
            </a:r>
            <a:r>
              <a:rPr lang="pt-BR" sz="2000" b="1" dirty="0"/>
              <a:t>Sindicatos</a:t>
            </a:r>
            <a:r>
              <a:rPr lang="pt-BR" sz="2000" dirty="0"/>
              <a:t> locais de hospitais e estabelecimentos de saúde , como o </a:t>
            </a:r>
            <a:r>
              <a:rPr lang="pt-BR" sz="2000" b="1" dirty="0"/>
              <a:t>SINDHOSFIL</a:t>
            </a:r>
            <a:r>
              <a:rPr lang="pt-BR" sz="2000" dirty="0"/>
              <a:t> e </a:t>
            </a:r>
            <a:r>
              <a:rPr lang="pt-BR" sz="2000" b="1" dirty="0"/>
              <a:t>SINDHOSP</a:t>
            </a:r>
            <a:r>
              <a:rPr lang="pt-BR" sz="2000" dirty="0"/>
              <a:t>;</a:t>
            </a:r>
          </a:p>
        </p:txBody>
      </p:sp>
      <p:sp>
        <p:nvSpPr>
          <p:cNvPr id="10" name="CaixaDeTexto 9">
            <a:extLst>
              <a:ext uri="{FF2B5EF4-FFF2-40B4-BE49-F238E27FC236}">
                <a16:creationId xmlns:a16="http://schemas.microsoft.com/office/drawing/2014/main" id="{257E6BA1-D344-7E21-0EB3-A79B2C183F6A}"/>
              </a:ext>
            </a:extLst>
          </p:cNvPr>
          <p:cNvSpPr txBox="1"/>
          <p:nvPr/>
        </p:nvSpPr>
        <p:spPr>
          <a:xfrm>
            <a:off x="539998" y="5221148"/>
            <a:ext cx="11101134" cy="707886"/>
          </a:xfrm>
          <a:prstGeom prst="rect">
            <a:avLst/>
          </a:prstGeom>
          <a:noFill/>
        </p:spPr>
        <p:txBody>
          <a:bodyPr wrap="square">
            <a:spAutoFit/>
          </a:bodyPr>
          <a:lstStyle/>
          <a:p>
            <a:r>
              <a:rPr lang="pt-BR" sz="2000" dirty="0"/>
              <a:t>- </a:t>
            </a:r>
            <a:r>
              <a:rPr lang="pt-BR" sz="2000" b="1" dirty="0"/>
              <a:t>Associações</a:t>
            </a:r>
            <a:r>
              <a:rPr lang="pt-BR" sz="2000" dirty="0"/>
              <a:t> específicas para hospitais, clínicas, laboratórios e outros estabelecimentos de serviços privados de saúde.</a:t>
            </a:r>
          </a:p>
        </p:txBody>
      </p:sp>
    </p:spTree>
    <p:extLst>
      <p:ext uri="{BB962C8B-B14F-4D97-AF65-F5344CB8AC3E}">
        <p14:creationId xmlns:p14="http://schemas.microsoft.com/office/powerpoint/2010/main" val="2035610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80490A01-A554-920E-E5DC-6F5276CE85F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A473CFC-EB70-EE74-0D23-A10ABF9C4C00}"/>
              </a:ext>
            </a:extLst>
          </p:cNvPr>
          <p:cNvSpPr>
            <a:spLocks noGrp="1"/>
          </p:cNvSpPr>
          <p:nvPr>
            <p:ph type="title"/>
          </p:nvPr>
        </p:nvSpPr>
        <p:spPr>
          <a:xfrm>
            <a:off x="540000" y="540000"/>
            <a:ext cx="11101135" cy="611467"/>
          </a:xfrm>
        </p:spPr>
        <p:txBody>
          <a:bodyPr>
            <a:normAutofit fontScale="90000"/>
          </a:bodyPr>
          <a:lstStyle/>
          <a:p>
            <a:r>
              <a:rPr lang="pt-BR" sz="4000" dirty="0"/>
              <a:t>2. Introdução ao Sistema Sindical Empresarial de Saúde</a:t>
            </a:r>
          </a:p>
        </p:txBody>
      </p:sp>
      <p:sp>
        <p:nvSpPr>
          <p:cNvPr id="9" name="CaixaDeTexto 8">
            <a:extLst>
              <a:ext uri="{FF2B5EF4-FFF2-40B4-BE49-F238E27FC236}">
                <a16:creationId xmlns:a16="http://schemas.microsoft.com/office/drawing/2014/main" id="{0E01D904-411F-8118-E041-B7ED65C15CDB}"/>
              </a:ext>
            </a:extLst>
          </p:cNvPr>
          <p:cNvSpPr txBox="1"/>
          <p:nvPr/>
        </p:nvSpPr>
        <p:spPr>
          <a:xfrm>
            <a:off x="539998" y="1465702"/>
            <a:ext cx="11101133" cy="400110"/>
          </a:xfrm>
          <a:prstGeom prst="rect">
            <a:avLst/>
          </a:prstGeom>
          <a:noFill/>
        </p:spPr>
        <p:txBody>
          <a:bodyPr wrap="square">
            <a:spAutoFit/>
          </a:bodyPr>
          <a:lstStyle/>
          <a:p>
            <a:r>
              <a:rPr lang="pt-BR" sz="2000" b="1" dirty="0"/>
              <a:t>Algumas Representações Institucionais</a:t>
            </a:r>
          </a:p>
        </p:txBody>
      </p:sp>
      <p:sp>
        <p:nvSpPr>
          <p:cNvPr id="3" name="Retângulo 1">
            <a:extLst>
              <a:ext uri="{FF2B5EF4-FFF2-40B4-BE49-F238E27FC236}">
                <a16:creationId xmlns:a16="http://schemas.microsoft.com/office/drawing/2014/main" id="{78354979-605E-8A82-689C-C329680947B7}"/>
              </a:ext>
            </a:extLst>
          </p:cNvPr>
          <p:cNvSpPr>
            <a:spLocks noChangeArrowheads="1"/>
          </p:cNvSpPr>
          <p:nvPr/>
        </p:nvSpPr>
        <p:spPr bwMode="auto">
          <a:xfrm>
            <a:off x="539998" y="2180047"/>
            <a:ext cx="5286707" cy="425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nSpc>
                <a:spcPct val="150000"/>
              </a:lnSpc>
              <a:spcBef>
                <a:spcPct val="0"/>
              </a:spcBef>
              <a:buClrTx/>
              <a:buSzTx/>
              <a:buFontTx/>
              <a:buNone/>
            </a:pPr>
            <a:r>
              <a:rPr lang="pt-BR" altLang="pt-BR" sz="1400" dirty="0">
                <a:solidFill>
                  <a:schemeClr val="tx1"/>
                </a:solidFill>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CONSELHO NACIONAL DE SAÚDE</a:t>
            </a:r>
            <a:r>
              <a:rPr lang="pt-BR" altLang="pt-BR" sz="1400" dirty="0">
                <a:solidFill>
                  <a:schemeClr val="tx1"/>
                </a:solidFill>
                <a:latin typeface="Candara" panose="020E0502030303020204" pitchFamily="34" charset="0"/>
              </a:rPr>
              <a:t>; </a:t>
            </a:r>
          </a:p>
          <a:p>
            <a:pPr marL="88900" indent="-88900">
              <a:lnSpc>
                <a:spcPct val="150000"/>
              </a:lnSpc>
              <a:spcBef>
                <a:spcPct val="0"/>
              </a:spcBef>
              <a:buClrTx/>
              <a:buSzTx/>
              <a:buFontTx/>
              <a:buNone/>
            </a:pPr>
            <a:r>
              <a:rPr lang="pt-BR" altLang="pt-BR" sz="1400" dirty="0">
                <a:solidFill>
                  <a:schemeClr val="tx1"/>
                </a:solidFill>
                <a:latin typeface="Candara" panose="020E0502030303020204" pitchFamily="34" charset="0"/>
              </a:rPr>
              <a:t>- COMITÊ CONSULTIVO DO DEPARTAMENTO DE CERTIFICAÇÃO; ENTIDADES BENEFICENTES DE ASSISTÊNCIA SOCIAL (CEBAS);</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GRUPO DE TRABALHO PSIQUIATRIA SUS;</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MESA DE NEGOCIAÇÃO DO SUS; </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CÂMARA DE SAÚDE SUPLEMENTAR (CAMSS); </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COPISS; </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COSAÚDE;</a:t>
            </a:r>
          </a:p>
          <a:p>
            <a:pPr marL="88900" indent="-88900">
              <a:lnSpc>
                <a:spcPct val="150000"/>
              </a:lnSpc>
              <a:spcBef>
                <a:spcPct val="0"/>
              </a:spcBef>
              <a:buClrTx/>
              <a:buSzTx/>
              <a:buFontTx/>
              <a:buNone/>
            </a:pPr>
            <a:r>
              <a:rPr lang="pt-BR" altLang="pt-BR" sz="1400" dirty="0">
                <a:solidFill>
                  <a:schemeClr val="tx1"/>
                </a:solidFill>
                <a:latin typeface="Candara" panose="020E0502030303020204" pitchFamily="34" charset="0"/>
              </a:rPr>
              <a:t>- CÂMARA TÉCNICA DE CONTRATUALIZAÇÃO E RELACIONAMENTO COM PRESTADORES (CATEC); </a:t>
            </a:r>
          </a:p>
          <a:p>
            <a:pPr marL="88900" indent="-88900">
              <a:lnSpc>
                <a:spcPct val="150000"/>
              </a:lnSpc>
              <a:spcBef>
                <a:spcPct val="0"/>
              </a:spcBef>
              <a:buClrTx/>
              <a:buSzTx/>
              <a:buFontTx/>
              <a:buNone/>
            </a:pPr>
            <a:r>
              <a:rPr lang="pt-BR" altLang="pt-BR" sz="1400" dirty="0">
                <a:solidFill>
                  <a:schemeClr val="tx1"/>
                </a:solidFill>
                <a:latin typeface="Candara" panose="020E0502030303020204" pitchFamily="34" charset="0"/>
              </a:rPr>
              <a:t>- COMITÊ DE IMPLEMENTAÇÃO DO PROGRAMA NACIONAL DE SEGURANÇA DO PACIENTE;</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CONSELHO CONSULTIVO DA ANVISA</a:t>
            </a:r>
            <a:r>
              <a:rPr lang="pt-BR" altLang="pt-BR" sz="1400" dirty="0">
                <a:solidFill>
                  <a:schemeClr val="tx1"/>
                </a:solidFill>
                <a:latin typeface="Candara" panose="020E0502030303020204" pitchFamily="34" charset="0"/>
              </a:rPr>
              <a:t>;</a:t>
            </a:r>
          </a:p>
        </p:txBody>
      </p:sp>
      <p:sp>
        <p:nvSpPr>
          <p:cNvPr id="5" name="Retângulo 2">
            <a:extLst>
              <a:ext uri="{FF2B5EF4-FFF2-40B4-BE49-F238E27FC236}">
                <a16:creationId xmlns:a16="http://schemas.microsoft.com/office/drawing/2014/main" id="{4B9BAE85-EB26-F786-EF25-7A5414F3B3ED}"/>
              </a:ext>
            </a:extLst>
          </p:cNvPr>
          <p:cNvSpPr>
            <a:spLocks noChangeArrowheads="1"/>
          </p:cNvSpPr>
          <p:nvPr/>
        </p:nvSpPr>
        <p:spPr bwMode="auto">
          <a:xfrm>
            <a:off x="6090564" y="2180047"/>
            <a:ext cx="5668597" cy="426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marL="88900" indent="-88900">
              <a:lnSpc>
                <a:spcPct val="150000"/>
              </a:lnSpc>
              <a:spcBef>
                <a:spcPct val="0"/>
              </a:spcBef>
              <a:buClrTx/>
              <a:buSzTx/>
              <a:buFontTx/>
              <a:buNone/>
            </a:pPr>
            <a:r>
              <a:rPr lang="pt-BR" altLang="pt-BR" sz="1400" dirty="0">
                <a:solidFill>
                  <a:schemeClr val="tx1"/>
                </a:solidFill>
                <a:latin typeface="Candara" panose="020E0502030303020204" pitchFamily="34" charset="0"/>
              </a:rPr>
              <a:t>- COMITÊ GESTOR DE IMPLANTAÇÃO DO SISTEMA NACIONAL DE CONTROLE DE MEDICAMENTOS (SNCM);</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CÂMARA SETORIAL DE SERVIÇOS DE SAÚDE;</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CÂMARA TÉCNICA DE SEGURANÇA DO PACIENTE;</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COMISSÃO TRIPARTITE DE RELAÇÕES INTERNACIONAIS (CTRI)</a:t>
            </a:r>
            <a:r>
              <a:rPr lang="pt-BR" altLang="pt-BR" sz="1400" b="1" dirty="0">
                <a:solidFill>
                  <a:schemeClr val="tx1"/>
                </a:solidFill>
                <a:latin typeface="Candara" panose="020E0502030303020204" pitchFamily="34" charset="0"/>
              </a:rPr>
              <a:t>;</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CONSELHO NACIONAL DO TRABALHO (CNT);</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COMISSÃO TRIPARTITE PARITÁRIA PERMANENTE (CTPP)</a:t>
            </a:r>
            <a:r>
              <a:rPr lang="pt-BR" altLang="pt-BR" sz="1400" b="1" dirty="0">
                <a:solidFill>
                  <a:schemeClr val="tx1"/>
                </a:solidFill>
                <a:latin typeface="Candara" panose="020E0502030303020204" pitchFamily="34" charset="0"/>
              </a:rPr>
              <a:t>;</a:t>
            </a:r>
          </a:p>
          <a:p>
            <a:pPr>
              <a:lnSpc>
                <a:spcPct val="150000"/>
              </a:lnSpc>
              <a:spcBef>
                <a:spcPct val="0"/>
              </a:spcBef>
              <a:buClrTx/>
              <a:buSzTx/>
              <a:buNone/>
            </a:pPr>
            <a:r>
              <a:rPr lang="pt-BR" altLang="pt-BR" sz="1400" dirty="0">
                <a:solidFill>
                  <a:schemeClr val="tx1"/>
                </a:solidFill>
                <a:latin typeface="Candara" panose="020E0502030303020204" pitchFamily="34" charset="0"/>
              </a:rPr>
              <a:t>-</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 CONSELHO CURADOR DA FUNDACENTRO/MTP;</a:t>
            </a:r>
          </a:p>
          <a:p>
            <a:pPr>
              <a:lnSpc>
                <a:spcPct val="150000"/>
              </a:lnSpc>
              <a:spcBef>
                <a:spcPct val="0"/>
              </a:spcBef>
              <a:buClrTx/>
              <a:buSzTx/>
              <a:buNone/>
            </a:pPr>
            <a:r>
              <a:rPr lang="pt-BR" altLang="pt-BR" sz="1400" dirty="0">
                <a:solidFill>
                  <a:schemeClr val="tx1"/>
                </a:solidFill>
                <a:latin typeface="Candara" panose="020E0502030303020204" pitchFamily="34" charset="0"/>
              </a:rPr>
              <a:t>- GRUPO DE ESTUDO TRIPARTITE - AGENTES CANCERÍGENOS;</a:t>
            </a:r>
          </a:p>
          <a:p>
            <a:pPr>
              <a:lnSpc>
                <a:spcPct val="150000"/>
              </a:lnSpc>
              <a:spcBef>
                <a:spcPct val="0"/>
              </a:spcBef>
              <a:buClrTx/>
              <a:buSzTx/>
              <a:buNone/>
            </a:pPr>
            <a:r>
              <a:rPr lang="pt-BR" altLang="pt-BR" sz="1400" dirty="0">
                <a:solidFill>
                  <a:schemeClr val="tx1"/>
                </a:solidFill>
                <a:latin typeface="Candara" panose="020E0502030303020204" pitchFamily="34" charset="0"/>
              </a:rPr>
              <a:t>- COMISSÃO NACIONAL DE ERRADICAÇÃO DO TRABALHO INFANTIL;</a:t>
            </a:r>
          </a:p>
          <a:p>
            <a:pPr>
              <a:lnSpc>
                <a:spcPct val="150000"/>
              </a:lnSpc>
              <a:spcBef>
                <a:spcPct val="0"/>
              </a:spcBef>
              <a:buClrTx/>
              <a:buSzTx/>
              <a:buFontTx/>
              <a:buNone/>
            </a:pPr>
            <a:r>
              <a:rPr lang="pt-BR" altLang="pt-BR" sz="1400" dirty="0">
                <a:solidFill>
                  <a:schemeClr val="tx1"/>
                </a:solidFill>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CONSELHO ADMINISTRATIVO DE RECURSOS FISCAIS (CARF);</a:t>
            </a:r>
          </a:p>
          <a:p>
            <a:pPr>
              <a:lnSpc>
                <a:spcPct val="150000"/>
              </a:lnSpc>
              <a:spcBef>
                <a:spcPct val="0"/>
              </a:spcBef>
              <a:buClrTx/>
              <a:buSzTx/>
              <a:buFontTx/>
              <a:buNone/>
            </a:pPr>
            <a:r>
              <a:rPr lang="pt-BR" altLang="pt-BR" sz="1400" dirty="0">
                <a:solidFill>
                  <a:schemeClr val="tx1"/>
                </a:solidFill>
                <a:effectLst>
                  <a:outerShdw blurRad="38100" dist="38100" dir="2700000" algn="tl">
                    <a:srgbClr val="000000">
                      <a:alpha val="43137"/>
                    </a:srgbClr>
                  </a:outerShdw>
                </a:effectLst>
                <a:latin typeface="Candara" panose="020E0502030303020204" pitchFamily="34" charset="0"/>
              </a:rPr>
              <a:t>- </a:t>
            </a: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CONSELHO DE RECURSOS DA PREVIDÊNCIA (CRP)</a:t>
            </a:r>
          </a:p>
          <a:p>
            <a:pPr>
              <a:lnSpc>
                <a:spcPct val="150000"/>
              </a:lnSpc>
              <a:spcBef>
                <a:spcPct val="0"/>
              </a:spcBef>
              <a:buClrTx/>
              <a:buSzTx/>
              <a:buFontTx/>
              <a:buNone/>
            </a:pPr>
            <a:r>
              <a:rPr lang="pt-BR" altLang="pt-BR" sz="1400" b="1" dirty="0">
                <a:solidFill>
                  <a:schemeClr val="tx1"/>
                </a:solidFill>
                <a:effectLst>
                  <a:outerShdw blurRad="38100" dist="38100" dir="2700000" algn="tl">
                    <a:srgbClr val="000000">
                      <a:alpha val="43137"/>
                    </a:srgbClr>
                  </a:outerShdw>
                </a:effectLst>
                <a:latin typeface="Candara" panose="020E0502030303020204" pitchFamily="34" charset="0"/>
              </a:rPr>
              <a:t>- CONFERÊNCIA INTERNACIONAL DO TRABALHO DA OIT</a:t>
            </a:r>
          </a:p>
        </p:txBody>
      </p:sp>
    </p:spTree>
    <p:extLst>
      <p:ext uri="{BB962C8B-B14F-4D97-AF65-F5344CB8AC3E}">
        <p14:creationId xmlns:p14="http://schemas.microsoft.com/office/powerpoint/2010/main" val="1861065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E5EA628D-B63A-B0DF-65C2-414AE4B5943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1E138EB-5BEE-4954-A28E-D46741E9D2DC}"/>
              </a:ext>
            </a:extLst>
          </p:cNvPr>
          <p:cNvSpPr>
            <a:spLocks noGrp="1"/>
          </p:cNvSpPr>
          <p:nvPr>
            <p:ph type="title"/>
          </p:nvPr>
        </p:nvSpPr>
        <p:spPr>
          <a:xfrm>
            <a:off x="540000" y="540000"/>
            <a:ext cx="11101135" cy="611467"/>
          </a:xfrm>
        </p:spPr>
        <p:txBody>
          <a:bodyPr>
            <a:normAutofit fontScale="90000"/>
          </a:bodyPr>
          <a:lstStyle/>
          <a:p>
            <a:r>
              <a:rPr lang="pt-BR" sz="4000" dirty="0"/>
              <a:t>2. Introdução ao Sistema Sindical Empresarial de Saúde</a:t>
            </a:r>
          </a:p>
        </p:txBody>
      </p:sp>
      <p:sp>
        <p:nvSpPr>
          <p:cNvPr id="9" name="CaixaDeTexto 8">
            <a:extLst>
              <a:ext uri="{FF2B5EF4-FFF2-40B4-BE49-F238E27FC236}">
                <a16:creationId xmlns:a16="http://schemas.microsoft.com/office/drawing/2014/main" id="{B6E3E99F-A579-1B01-BCBF-179B0402B54F}"/>
              </a:ext>
            </a:extLst>
          </p:cNvPr>
          <p:cNvSpPr txBox="1"/>
          <p:nvPr/>
        </p:nvSpPr>
        <p:spPr>
          <a:xfrm>
            <a:off x="539998" y="1465702"/>
            <a:ext cx="11101133" cy="400110"/>
          </a:xfrm>
          <a:prstGeom prst="rect">
            <a:avLst/>
          </a:prstGeom>
          <a:noFill/>
        </p:spPr>
        <p:txBody>
          <a:bodyPr wrap="square">
            <a:spAutoFit/>
          </a:bodyPr>
          <a:lstStyle/>
          <a:p>
            <a:r>
              <a:rPr lang="pt-BR" sz="2000" b="1" dirty="0"/>
              <a:t>Relacionamento Institucional</a:t>
            </a:r>
          </a:p>
        </p:txBody>
      </p:sp>
      <p:pic>
        <p:nvPicPr>
          <p:cNvPr id="14" name="Picture 2" descr="CNA defende ajustes nos seguros rurais | Confederação da Agricultura e  Pecuária do Brasil (CNA)">
            <a:extLst>
              <a:ext uri="{FF2B5EF4-FFF2-40B4-BE49-F238E27FC236}">
                <a16:creationId xmlns:a16="http://schemas.microsoft.com/office/drawing/2014/main" id="{F440FFB9-ACB6-B15F-1535-99DDD07DB0C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155" b="67268" l="17429" r="78429">
                        <a14:foregroundMark x1="19714" y1="54381" x2="19714" y2="54381"/>
                        <a14:foregroundMark x1="18143" y1="45103" x2="18143" y2="45103"/>
                        <a14:foregroundMark x1="17429" y1="51804" x2="17429" y2="51804"/>
                        <a14:foregroundMark x1="20429" y1="38918" x2="20429" y2="38918"/>
                        <a14:foregroundMark x1="25286" y1="34794" x2="25286" y2="34794"/>
                        <a14:foregroundMark x1="26857" y1="40722" x2="26857" y2="40722"/>
                        <a14:foregroundMark x1="26571" y1="40722" x2="26571" y2="40722"/>
                        <a14:foregroundMark x1="28857" y1="40979" x2="28857" y2="40979"/>
                        <a14:foregroundMark x1="29286" y1="40979" x2="29286" y2="40979"/>
                        <a14:foregroundMark x1="31571" y1="47423" x2="31571" y2="47423"/>
                        <a14:foregroundMark x1="34000" y1="57216" x2="34000" y2="57216"/>
                        <a14:foregroundMark x1="34286" y1="55928" x2="34286" y2="55928"/>
                        <a14:foregroundMark x1="33571" y1="59021" x2="33571" y2="59021"/>
                        <a14:foregroundMark x1="34571" y1="61082" x2="34571" y2="61082"/>
                        <a14:foregroundMark x1="29571" y1="61082" x2="29571" y2="61082"/>
                        <a14:foregroundMark x1="34286" y1="39175" x2="34286" y2="39175"/>
                        <a14:foregroundMark x1="68714" y1="61082" x2="68714" y2="61082"/>
                        <a14:foregroundMark x1="71714" y1="61082" x2="71714" y2="61082"/>
                        <a14:foregroundMark x1="74714" y1="61598" x2="74714" y2="61598"/>
                        <a14:foregroundMark x1="78429" y1="62887" x2="78429" y2="62887"/>
                        <a14:foregroundMark x1="52571" y1="65722" x2="52571" y2="65722"/>
                        <a14:foregroundMark x1="60000" y1="65722" x2="60000" y2="65722"/>
                        <a14:foregroundMark x1="62429" y1="65722" x2="62429" y2="65722"/>
                        <a14:foregroundMark x1="71286" y1="58763" x2="71286" y2="58763"/>
                        <a14:foregroundMark x1="56429" y1="65722" x2="56429" y2="65722"/>
                        <a14:foregroundMark x1="44286" y1="65722" x2="44286" y2="65722"/>
                        <a14:foregroundMark x1="49571" y1="66495" x2="49571" y2="66495"/>
                        <a14:foregroundMark x1="53000" y1="47680" x2="53000" y2="47680"/>
                        <a14:foregroundMark x1="58857" y1="49227" x2="58857" y2="49227"/>
                        <a14:foregroundMark x1="63000" y1="49485" x2="63000" y2="49485"/>
                        <a14:foregroundMark x1="49143" y1="49227" x2="49143" y2="49227"/>
                        <a14:foregroundMark x1="46000" y1="49227" x2="46000" y2="49227"/>
                        <a14:foregroundMark x1="44000" y1="37371" x2="44000" y2="37371"/>
                        <a14:foregroundMark x1="49571" y1="37371" x2="49571" y2="37371"/>
                        <a14:foregroundMark x1="56429" y1="38660" x2="56429" y2="38660"/>
                        <a14:foregroundMark x1="26000" y1="67268" x2="26000" y2="67268"/>
                        <a14:foregroundMark x1="48714" y1="55412" x2="48714" y2="55412"/>
                        <a14:foregroundMark x1="51714" y1="42268" x2="51714" y2="42268"/>
                        <a14:foregroundMark x1="49286" y1="63402" x2="49286" y2="63402"/>
                        <a14:backgroundMark x1="46857" y1="36856" x2="46857" y2="36856"/>
                        <a14:backgroundMark x1="51143" y1="39175" x2="51143" y2="39175"/>
                        <a14:backgroundMark x1="51143" y1="39175" x2="51143" y2="39175"/>
                        <a14:backgroundMark x1="51143" y1="39175" x2="51143" y2="39175"/>
                        <a14:backgroundMark x1="54429" y1="51546" x2="54429" y2="51546"/>
                        <a14:backgroundMark x1="54429" y1="53093" x2="54429" y2="53093"/>
                        <a14:backgroundMark x1="57429" y1="45103" x2="57429" y2="45103"/>
                        <a14:backgroundMark x1="58000" y1="45103" x2="57429" y2="46134"/>
                        <a14:backgroundMark x1="61429" y1="45361" x2="61429" y2="45361"/>
                        <a14:backgroundMark x1="59714" y1="54124" x2="59714" y2="54124"/>
                        <a14:backgroundMark x1="47429" y1="47938" x2="47286" y2="47938"/>
                        <a14:backgroundMark x1="51286" y1="43814" x2="51286" y2="43814"/>
                        <a14:backgroundMark x1="51857" y1="48196" x2="51857" y2="48196"/>
                        <a14:backgroundMark x1="47571" y1="54639" x2="47571" y2="54639"/>
                        <a14:backgroundMark x1="48429" y1="57732" x2="48429" y2="57732"/>
                        <a14:backgroundMark x1="50571" y1="57732" x2="50571" y2="57732"/>
                        <a14:backgroundMark x1="54000" y1="56186" x2="54000" y2="56186"/>
                        <a14:backgroundMark x1="59714" y1="49742" x2="59714" y2="49742"/>
                        <a14:backgroundMark x1="56857" y1="36856" x2="56857" y2="36856"/>
                        <a14:backgroundMark x1="64143" y1="47938" x2="64143" y2="47938"/>
                        <a14:backgroundMark x1="28286" y1="43299" x2="28286" y2="43299"/>
                        <a14:backgroundMark x1="30571" y1="49485" x2="30571" y2="49485"/>
                        <a14:backgroundMark x1="25857" y1="50515" x2="25857" y2="50515"/>
                        <a14:backgroundMark x1="49429" y1="66753" x2="49429" y2="66753"/>
                        <a14:backgroundMark x1="49571" y1="66495" x2="49571" y2="66495"/>
                        <a14:backgroundMark x1="48714" y1="55412" x2="48714" y2="55412"/>
                        <a14:backgroundMark x1="51714" y1="42268" x2="51714" y2="42268"/>
                        <a14:backgroundMark x1="53857" y1="48196" x2="53857" y2="48196"/>
                        <a14:backgroundMark x1="55714" y1="48969" x2="55714" y2="48969"/>
                        <a14:backgroundMark x1="63714" y1="48711" x2="63714" y2="48711"/>
                        <a14:backgroundMark x1="71143" y1="59021" x2="71143" y2="59021"/>
                      </a14:backgroundRemoval>
                    </a14:imgEffect>
                  </a14:imgLayer>
                </a14:imgProps>
              </a:ext>
              <a:ext uri="{28A0092B-C50C-407E-A947-70E740481C1C}">
                <a14:useLocalDpi xmlns:a14="http://schemas.microsoft.com/office/drawing/2010/main" val="0"/>
              </a:ext>
            </a:extLst>
          </a:blip>
          <a:srcRect l="15436" t="26314" r="20007" b="29331"/>
          <a:stretch/>
        </p:blipFill>
        <p:spPr bwMode="auto">
          <a:xfrm>
            <a:off x="738915" y="2854487"/>
            <a:ext cx="1940784" cy="739107"/>
          </a:xfrm>
          <a:prstGeom prst="rect">
            <a:avLst/>
          </a:prstGeom>
          <a:solidFill>
            <a:schemeClr val="tx1"/>
          </a:solidFill>
        </p:spPr>
      </p:pic>
      <p:pic>
        <p:nvPicPr>
          <p:cNvPr id="15" name="Picture 4" descr="Confederação Nacional do Comércio de Bens, Serviços e Turismo – Wikipédia,  a enciclopédia livre">
            <a:extLst>
              <a:ext uri="{FF2B5EF4-FFF2-40B4-BE49-F238E27FC236}">
                <a16:creationId xmlns:a16="http://schemas.microsoft.com/office/drawing/2014/main" id="{D7F117EF-8C9C-9985-867C-FDDB9D864E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465" y="3791466"/>
            <a:ext cx="1804792" cy="16919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NCOOP: AGO aprova contas e apresenta novo plano de trabalho da  Confederação Nacional das Cooperativas">
            <a:extLst>
              <a:ext uri="{FF2B5EF4-FFF2-40B4-BE49-F238E27FC236}">
                <a16:creationId xmlns:a16="http://schemas.microsoft.com/office/drawing/2014/main" id="{C7B1489B-D27C-856D-DB10-5137878B71F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407" b="89815" l="9922" r="89883">
                        <a14:foregroundMark x1="35992" y1="44136" x2="35992" y2="44136"/>
                        <a14:foregroundMark x1="37354" y1="46296" x2="37354" y2="46296"/>
                        <a14:foregroundMark x1="35019" y1="39198" x2="35019" y2="39198"/>
                        <a14:foregroundMark x1="67510" y1="13580" x2="67510" y2="13580"/>
                        <a14:foregroundMark x1="54475" y1="7407" x2="54475" y2="7407"/>
                        <a14:foregroundMark x1="35798" y1="61111" x2="35798" y2="61111"/>
                        <a14:foregroundMark x1="34825" y1="61420" x2="35019" y2="70370"/>
                        <a14:foregroundMark x1="18677" y1="58951" x2="13424" y2="64815"/>
                        <a14:foregroundMark x1="43191" y1="59568" x2="40078" y2="68519"/>
                        <a14:foregroundMark x1="53113" y1="62654" x2="52724" y2="70679"/>
                        <a14:foregroundMark x1="67704" y1="62963" x2="66926" y2="70370"/>
                        <a14:foregroundMark x1="81907" y1="61728" x2="81907" y2="61728"/>
                        <a14:foregroundMark x1="81518" y1="62963" x2="81518" y2="65432"/>
                        <a14:foregroundMark x1="44553" y1="45679" x2="45720" y2="45679"/>
                        <a14:foregroundMark x1="32879" y1="45370" x2="32879" y2="45370"/>
                        <a14:backgroundMark x1="35798" y1="44136" x2="35798" y2="44136"/>
                      </a14:backgroundRemoval>
                    </a14:imgEffect>
                  </a14:imgLayer>
                </a14:imgProps>
              </a:ext>
              <a:ext uri="{28A0092B-C50C-407E-A947-70E740481C1C}">
                <a14:useLocalDpi xmlns:a14="http://schemas.microsoft.com/office/drawing/2010/main" val="0"/>
              </a:ext>
            </a:extLst>
          </a:blip>
          <a:srcRect/>
          <a:stretch>
            <a:fillRect/>
          </a:stretch>
        </p:blipFill>
        <p:spPr bwMode="auto">
          <a:xfrm>
            <a:off x="3698704" y="2452972"/>
            <a:ext cx="1809505" cy="114062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CNI - Confederação Nacional da Indústria">
            <a:extLst>
              <a:ext uri="{FF2B5EF4-FFF2-40B4-BE49-F238E27FC236}">
                <a16:creationId xmlns:a16="http://schemas.microsoft.com/office/drawing/2014/main" id="{865594CF-6597-425D-1713-01B1E77E90F8}"/>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4167" b="51389" l="24000" r="75143">
                        <a14:foregroundMark x1="29429" y1="11111" x2="29429" y2="11111"/>
                        <a14:foregroundMark x1="30286" y1="11111" x2="32571" y2="6250"/>
                        <a14:foregroundMark x1="37714" y1="6250" x2="48571" y2="6250"/>
                        <a14:foregroundMark x1="46857" y1="12500" x2="46857" y2="12500"/>
                        <a14:foregroundMark x1="36857" y1="26389" x2="44571" y2="27083"/>
                        <a14:foregroundMark x1="52000" y1="46528" x2="52000" y2="38194"/>
                        <a14:foregroundMark x1="54571" y1="7639" x2="68571" y2="9028"/>
                        <a14:foregroundMark x1="25143" y1="4167" x2="36857" y2="4861"/>
                        <a14:foregroundMark x1="24000" y1="4861" x2="24000" y2="4861"/>
                        <a14:foregroundMark x1="24571" y1="13889" x2="24571" y2="13889"/>
                        <a14:foregroundMark x1="24000" y1="13889" x2="29714" y2="14583"/>
                        <a14:foregroundMark x1="24286" y1="23611" x2="28571" y2="22917"/>
                        <a14:foregroundMark x1="24571" y1="32639" x2="28000" y2="32639"/>
                        <a14:foregroundMark x1="25429" y1="40972" x2="28286" y2="41667"/>
                        <a14:foregroundMark x1="25429" y1="50694" x2="50286" y2="51389"/>
                        <a14:foregroundMark x1="36000" y1="35417" x2="37714" y2="20139"/>
                        <a14:foregroundMark x1="51429" y1="36806" x2="52000" y2="31944"/>
                        <a14:foregroundMark x1="56571" y1="12500" x2="57143" y2="20833"/>
                        <a14:foregroundMark x1="57429" y1="24306" x2="57429" y2="24306"/>
                        <a14:foregroundMark x1="57143" y1="28472" x2="57143" y2="28472"/>
                        <a14:foregroundMark x1="63429" y1="27778" x2="63429" y2="27778"/>
                        <a14:foregroundMark x1="63143" y1="26389" x2="64286" y2="15972"/>
                        <a14:foregroundMark x1="62571" y1="36111" x2="61429" y2="49306"/>
                        <a14:foregroundMark x1="56857" y1="51389" x2="75143" y2="50694"/>
                        <a14:foregroundMark x1="71143" y1="42361" x2="74571" y2="42361"/>
                        <a14:foregroundMark x1="71714" y1="32639" x2="74571" y2="32639"/>
                        <a14:foregroundMark x1="72286" y1="23611" x2="75143" y2="23611"/>
                        <a14:foregroundMark x1="72571" y1="14583" x2="75143" y2="14583"/>
                      </a14:backgroundRemoval>
                    </a14:imgEffect>
                  </a14:imgLayer>
                </a14:imgProps>
              </a:ext>
              <a:ext uri="{28A0092B-C50C-407E-A947-70E740481C1C}">
                <a14:useLocalDpi xmlns:a14="http://schemas.microsoft.com/office/drawing/2010/main" val="0"/>
              </a:ext>
            </a:extLst>
          </a:blip>
          <a:srcRect l="19561" r="20567" b="41435"/>
          <a:stretch/>
        </p:blipFill>
        <p:spPr bwMode="auto">
          <a:xfrm>
            <a:off x="3638776" y="4637463"/>
            <a:ext cx="1809505" cy="72823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CNF: como funciona a Confederação Nacional das Instituições Financeiras">
            <a:extLst>
              <a:ext uri="{FF2B5EF4-FFF2-40B4-BE49-F238E27FC236}">
                <a16:creationId xmlns:a16="http://schemas.microsoft.com/office/drawing/2014/main" id="{04576AA9-3AC8-B52D-3F67-AAF2DE1E9AAA}"/>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35500" b="63500" l="17500" r="85000">
                        <a14:foregroundMark x1="17500" y1="52500" x2="17500" y2="52500"/>
                        <a14:foregroundMark x1="77500" y1="57000" x2="77500" y2="57000"/>
                        <a14:foregroundMark x1="81500" y1="45000" x2="81500" y2="45000"/>
                        <a14:foregroundMark x1="83500" y1="43500" x2="83500" y2="43500"/>
                        <a14:foregroundMark x1="85000" y1="41000" x2="85000" y2="41000"/>
                        <a14:foregroundMark x1="83000" y1="45500" x2="83000" y2="45500"/>
                        <a14:foregroundMark x1="85000" y1="40500" x2="85000" y2="40500"/>
                      </a14:backgroundRemoval>
                    </a14:imgEffect>
                  </a14:imgLayer>
                </a14:imgProps>
              </a:ext>
              <a:ext uri="{28A0092B-C50C-407E-A947-70E740481C1C}">
                <a14:useLocalDpi xmlns:a14="http://schemas.microsoft.com/office/drawing/2010/main" val="0"/>
              </a:ext>
            </a:extLst>
          </a:blip>
          <a:srcRect l="11550" t="32366" r="12743" b="32771"/>
          <a:stretch/>
        </p:blipFill>
        <p:spPr bwMode="auto">
          <a:xfrm>
            <a:off x="6527214" y="2708367"/>
            <a:ext cx="1954705" cy="8852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Confederação Nacional do Transporte - CNT">
            <a:extLst>
              <a:ext uri="{FF2B5EF4-FFF2-40B4-BE49-F238E27FC236}">
                <a16:creationId xmlns:a16="http://schemas.microsoft.com/office/drawing/2014/main" id="{5B77C454-A5C1-A5A9-AE64-73E1A4BE3AF5}"/>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434" b="88679" l="3145" r="94969">
                        <a14:foregroundMark x1="13208" y1="43396" x2="7862" y2="70440"/>
                        <a14:foregroundMark x1="3145" y1="70440" x2="3145" y2="70440"/>
                        <a14:foregroundMark x1="77673" y1="76101" x2="83333" y2="42767"/>
                        <a14:foregroundMark x1="83333" y1="42767" x2="81132" y2="23899"/>
                        <a14:foregroundMark x1="79560" y1="23899" x2="77673" y2="23899"/>
                        <a14:foregroundMark x1="94969" y1="23899" x2="94969" y2="23899"/>
                      </a14:backgroundRemoval>
                    </a14:imgEffect>
                  </a14:imgLayer>
                </a14:imgProps>
              </a:ext>
              <a:ext uri="{28A0092B-C50C-407E-A947-70E740481C1C}">
                <a14:useLocalDpi xmlns:a14="http://schemas.microsoft.com/office/drawing/2010/main" val="0"/>
              </a:ext>
            </a:extLst>
          </a:blip>
          <a:srcRect/>
          <a:stretch>
            <a:fillRect/>
          </a:stretch>
        </p:blipFill>
        <p:spPr bwMode="auto">
          <a:xfrm>
            <a:off x="6295800" y="4463305"/>
            <a:ext cx="1804792" cy="90239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cnseg logo - Sonho Seguro">
            <a:extLst>
              <a:ext uri="{FF2B5EF4-FFF2-40B4-BE49-F238E27FC236}">
                <a16:creationId xmlns:a16="http://schemas.microsoft.com/office/drawing/2014/main" id="{76C77E87-0C0F-1407-5B5B-28453B529344}"/>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4036" b="89238" l="9735" r="95133">
                        <a14:foregroundMark x1="34956" y1="27803" x2="34956" y2="27803"/>
                        <a14:foregroundMark x1="56195" y1="10314" x2="56195" y2="10314"/>
                        <a14:foregroundMark x1="54425" y1="49776" x2="54425" y2="49776"/>
                        <a14:foregroundMark x1="54867" y1="4484" x2="54867" y2="4484"/>
                        <a14:foregroundMark x1="20354" y1="62780" x2="20354" y2="62780"/>
                        <a14:foregroundMark x1="56195" y1="73094" x2="56195" y2="73094"/>
                        <a14:foregroundMark x1="67699" y1="73991" x2="67699" y2="73991"/>
                        <a14:foregroundMark x1="95133" y1="74888" x2="95133" y2="74888"/>
                        <a14:foregroundMark x1="67699" y1="33184" x2="67699" y2="33184"/>
                      </a14:backgroundRemoval>
                    </a14:imgEffect>
                  </a14:imgLayer>
                </a14:imgProps>
              </a:ext>
              <a:ext uri="{28A0092B-C50C-407E-A947-70E740481C1C}">
                <a14:useLocalDpi xmlns:a14="http://schemas.microsoft.com/office/drawing/2010/main" val="0"/>
              </a:ext>
            </a:extLst>
          </a:blip>
          <a:srcRect/>
          <a:stretch>
            <a:fillRect/>
          </a:stretch>
        </p:blipFill>
        <p:spPr bwMode="auto">
          <a:xfrm>
            <a:off x="9500923" y="2386701"/>
            <a:ext cx="1223129" cy="120689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descr="Confederação Nacional da Comunicação Social">
            <a:extLst>
              <a:ext uri="{FF2B5EF4-FFF2-40B4-BE49-F238E27FC236}">
                <a16:creationId xmlns:a16="http://schemas.microsoft.com/office/drawing/2014/main" id="{45EA995B-A06C-DED4-F5F2-032AED51EED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948110" y="4622751"/>
            <a:ext cx="2257425" cy="742950"/>
          </a:xfrm>
          <a:prstGeom prst="rect">
            <a:avLst/>
          </a:prstGeom>
          <a:solidFill>
            <a:sysClr val="windowText" lastClr="000000"/>
          </a:solidFill>
        </p:spPr>
      </p:pic>
    </p:spTree>
    <p:extLst>
      <p:ext uri="{BB962C8B-B14F-4D97-AF65-F5344CB8AC3E}">
        <p14:creationId xmlns:p14="http://schemas.microsoft.com/office/powerpoint/2010/main" val="195718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8F7EBA2E-183C-3380-F6CB-4525F9C5A4E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4A73055-B381-A81D-B0F1-BC0E8679CC79}"/>
              </a:ext>
            </a:extLst>
          </p:cNvPr>
          <p:cNvSpPr>
            <a:spLocks noGrp="1"/>
          </p:cNvSpPr>
          <p:nvPr>
            <p:ph type="title"/>
          </p:nvPr>
        </p:nvSpPr>
        <p:spPr>
          <a:xfrm>
            <a:off x="540000" y="540000"/>
            <a:ext cx="11101135" cy="611467"/>
          </a:xfrm>
        </p:spPr>
        <p:txBody>
          <a:bodyPr>
            <a:normAutofit fontScale="90000"/>
          </a:bodyPr>
          <a:lstStyle/>
          <a:p>
            <a:r>
              <a:rPr lang="pt-BR" sz="4000" dirty="0"/>
              <a:t>3. Histórico e Legislação Sindical</a:t>
            </a:r>
          </a:p>
        </p:txBody>
      </p:sp>
      <p:sp>
        <p:nvSpPr>
          <p:cNvPr id="7" name="CaixaDeTexto 6">
            <a:extLst>
              <a:ext uri="{FF2B5EF4-FFF2-40B4-BE49-F238E27FC236}">
                <a16:creationId xmlns:a16="http://schemas.microsoft.com/office/drawing/2014/main" id="{3E6EB556-D9EF-EFD7-AD55-51B8FFD85ED6}"/>
              </a:ext>
            </a:extLst>
          </p:cNvPr>
          <p:cNvSpPr txBox="1"/>
          <p:nvPr/>
        </p:nvSpPr>
        <p:spPr>
          <a:xfrm>
            <a:off x="539998" y="2180818"/>
            <a:ext cx="11101134" cy="1015663"/>
          </a:xfrm>
          <a:prstGeom prst="rect">
            <a:avLst/>
          </a:prstGeom>
          <a:noFill/>
        </p:spPr>
        <p:txBody>
          <a:bodyPr wrap="square">
            <a:spAutoFit/>
          </a:bodyPr>
          <a:lstStyle/>
          <a:p>
            <a:pPr algn="just"/>
            <a:r>
              <a:rPr lang="pt-BR" sz="2000" dirty="0"/>
              <a:t>- </a:t>
            </a:r>
            <a:r>
              <a:rPr lang="pt-BR" sz="2000" b="1" dirty="0"/>
              <a:t>Era Vargas (1930-1945): </a:t>
            </a:r>
            <a:r>
              <a:rPr lang="pt-BR" sz="2000" dirty="0"/>
              <a:t>A criação da Consolidação das Leis do Trabalho (CLT) em 1943 estruturou o sistema sindical, regulamentando tanto os sindicatos laborais quanto os patronais, estabelecendo a unicidade sindical.</a:t>
            </a:r>
          </a:p>
        </p:txBody>
      </p:sp>
      <p:sp>
        <p:nvSpPr>
          <p:cNvPr id="9" name="CaixaDeTexto 8">
            <a:extLst>
              <a:ext uri="{FF2B5EF4-FFF2-40B4-BE49-F238E27FC236}">
                <a16:creationId xmlns:a16="http://schemas.microsoft.com/office/drawing/2014/main" id="{227BC1F2-ECCB-8917-278E-0405F216729F}"/>
              </a:ext>
            </a:extLst>
          </p:cNvPr>
          <p:cNvSpPr txBox="1"/>
          <p:nvPr/>
        </p:nvSpPr>
        <p:spPr>
          <a:xfrm>
            <a:off x="539999" y="1465702"/>
            <a:ext cx="11101133" cy="400110"/>
          </a:xfrm>
          <a:prstGeom prst="rect">
            <a:avLst/>
          </a:prstGeom>
          <a:noFill/>
        </p:spPr>
        <p:txBody>
          <a:bodyPr wrap="square">
            <a:spAutoFit/>
          </a:bodyPr>
          <a:lstStyle/>
          <a:p>
            <a:pPr algn="just"/>
            <a:r>
              <a:rPr lang="pt-BR" sz="2000" b="1" dirty="0"/>
              <a:t>Quais foram os marcos históricos que moldaram o sistema sindical no Brasil?</a:t>
            </a:r>
          </a:p>
        </p:txBody>
      </p:sp>
      <p:sp>
        <p:nvSpPr>
          <p:cNvPr id="4" name="CaixaDeTexto 3">
            <a:extLst>
              <a:ext uri="{FF2B5EF4-FFF2-40B4-BE49-F238E27FC236}">
                <a16:creationId xmlns:a16="http://schemas.microsoft.com/office/drawing/2014/main" id="{4A7490B0-E431-24BB-0610-5841E82CE014}"/>
              </a:ext>
            </a:extLst>
          </p:cNvPr>
          <p:cNvSpPr txBox="1"/>
          <p:nvPr/>
        </p:nvSpPr>
        <p:spPr>
          <a:xfrm>
            <a:off x="539998" y="3463392"/>
            <a:ext cx="11101134" cy="707886"/>
          </a:xfrm>
          <a:prstGeom prst="rect">
            <a:avLst/>
          </a:prstGeom>
          <a:noFill/>
        </p:spPr>
        <p:txBody>
          <a:bodyPr wrap="square">
            <a:spAutoFit/>
          </a:bodyPr>
          <a:lstStyle/>
          <a:p>
            <a:pPr algn="just"/>
            <a:r>
              <a:rPr lang="pt-BR" sz="2000" dirty="0"/>
              <a:t>- </a:t>
            </a:r>
            <a:r>
              <a:rPr lang="pt-BR" sz="2000" b="1" dirty="0"/>
              <a:t>Constituição de 1988: </a:t>
            </a:r>
            <a:r>
              <a:rPr lang="pt-BR" sz="2000" dirty="0"/>
              <a:t>Introduziu garantias para a liberdade de associação sindical e reforçou os direitos de negociação coletiva;</a:t>
            </a:r>
          </a:p>
        </p:txBody>
      </p:sp>
      <p:sp>
        <p:nvSpPr>
          <p:cNvPr id="6" name="CaixaDeTexto 5">
            <a:extLst>
              <a:ext uri="{FF2B5EF4-FFF2-40B4-BE49-F238E27FC236}">
                <a16:creationId xmlns:a16="http://schemas.microsoft.com/office/drawing/2014/main" id="{0F80A29A-01F8-2ECD-BA73-D0FF171826E1}"/>
              </a:ext>
            </a:extLst>
          </p:cNvPr>
          <p:cNvSpPr txBox="1"/>
          <p:nvPr/>
        </p:nvSpPr>
        <p:spPr>
          <a:xfrm>
            <a:off x="539998" y="4468968"/>
            <a:ext cx="11101134" cy="1015663"/>
          </a:xfrm>
          <a:prstGeom prst="rect">
            <a:avLst/>
          </a:prstGeom>
          <a:noFill/>
        </p:spPr>
        <p:txBody>
          <a:bodyPr wrap="square">
            <a:spAutoFit/>
          </a:bodyPr>
          <a:lstStyle/>
          <a:p>
            <a:pPr algn="just"/>
            <a:r>
              <a:rPr lang="pt-BR" sz="2000" dirty="0"/>
              <a:t>- </a:t>
            </a:r>
            <a:r>
              <a:rPr lang="pt-BR" sz="2000" b="1" dirty="0"/>
              <a:t>Reforma Trabalhista de 2017: </a:t>
            </a:r>
            <a:r>
              <a:rPr lang="pt-BR" sz="2000" dirty="0"/>
              <a:t>Reduziu a obrigatoriedade da contribuição sindical e flexibilizou as negociações coletivas, tornando o papel dos sindicatos ainda mais relevante para mediar relações de trabalho.</a:t>
            </a:r>
          </a:p>
        </p:txBody>
      </p:sp>
    </p:spTree>
    <p:extLst>
      <p:ext uri="{BB962C8B-B14F-4D97-AF65-F5344CB8AC3E}">
        <p14:creationId xmlns:p14="http://schemas.microsoft.com/office/powerpoint/2010/main" val="826568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435936E0-3ACF-197C-CC36-E84B8010FDB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38AFE8D-EF5C-07C0-CE76-DCAD8034CFFE}"/>
              </a:ext>
            </a:extLst>
          </p:cNvPr>
          <p:cNvSpPr>
            <a:spLocks noGrp="1"/>
          </p:cNvSpPr>
          <p:nvPr>
            <p:ph type="title"/>
          </p:nvPr>
        </p:nvSpPr>
        <p:spPr>
          <a:xfrm>
            <a:off x="540000" y="540000"/>
            <a:ext cx="11101135" cy="611467"/>
          </a:xfrm>
        </p:spPr>
        <p:txBody>
          <a:bodyPr>
            <a:normAutofit fontScale="90000"/>
          </a:bodyPr>
          <a:lstStyle/>
          <a:p>
            <a:r>
              <a:rPr lang="pt-BR" sz="4000" dirty="0"/>
              <a:t>3. Histórico e Legislação Sindical</a:t>
            </a:r>
          </a:p>
        </p:txBody>
      </p:sp>
      <p:sp>
        <p:nvSpPr>
          <p:cNvPr id="7" name="CaixaDeTexto 6">
            <a:extLst>
              <a:ext uri="{FF2B5EF4-FFF2-40B4-BE49-F238E27FC236}">
                <a16:creationId xmlns:a16="http://schemas.microsoft.com/office/drawing/2014/main" id="{4D0C9128-C4E9-6556-EE2C-3B1E8EFB3744}"/>
              </a:ext>
            </a:extLst>
          </p:cNvPr>
          <p:cNvSpPr txBox="1"/>
          <p:nvPr/>
        </p:nvSpPr>
        <p:spPr>
          <a:xfrm>
            <a:off x="539997" y="2459504"/>
            <a:ext cx="11101134" cy="2246769"/>
          </a:xfrm>
          <a:prstGeom prst="rect">
            <a:avLst/>
          </a:prstGeom>
          <a:noFill/>
        </p:spPr>
        <p:txBody>
          <a:bodyPr wrap="square">
            <a:spAutoFit/>
          </a:bodyPr>
          <a:lstStyle/>
          <a:p>
            <a:pPr algn="just"/>
            <a:r>
              <a:rPr lang="pt-BR" sz="2000" dirty="0"/>
              <a:t>A CLT estabelece as regras para as negociações coletivas. As convenções e acordos coletivos, frutos dessas negociações, têm força de lei e impactam diretamente as condições de trabalho, os custos operacionais e o ambiente jurídico das instituições de saúde. </a:t>
            </a:r>
          </a:p>
          <a:p>
            <a:pPr algn="just"/>
            <a:endParaRPr lang="pt-BR" sz="2000" dirty="0"/>
          </a:p>
          <a:p>
            <a:pPr algn="just"/>
            <a:r>
              <a:rPr lang="pt-BR" sz="2000" dirty="0"/>
              <a:t>Além disso, a regulamentação da CLT aborda questões de jornada de trabalho, horas extraordinárias, pagamento de adicionais, e segurança e saúde no trabalho, dentre outros, que são fundamentais no setor de saúde.</a:t>
            </a:r>
          </a:p>
        </p:txBody>
      </p:sp>
      <p:sp>
        <p:nvSpPr>
          <p:cNvPr id="9" name="CaixaDeTexto 8">
            <a:extLst>
              <a:ext uri="{FF2B5EF4-FFF2-40B4-BE49-F238E27FC236}">
                <a16:creationId xmlns:a16="http://schemas.microsoft.com/office/drawing/2014/main" id="{3E751F8D-FBB7-898C-1093-9482BC973D6B}"/>
              </a:ext>
            </a:extLst>
          </p:cNvPr>
          <p:cNvSpPr txBox="1"/>
          <p:nvPr/>
        </p:nvSpPr>
        <p:spPr>
          <a:xfrm>
            <a:off x="539997" y="1451542"/>
            <a:ext cx="11101133" cy="707886"/>
          </a:xfrm>
          <a:prstGeom prst="rect">
            <a:avLst/>
          </a:prstGeom>
          <a:noFill/>
        </p:spPr>
        <p:txBody>
          <a:bodyPr wrap="square">
            <a:spAutoFit/>
          </a:bodyPr>
          <a:lstStyle/>
          <a:p>
            <a:r>
              <a:rPr lang="pt-BR" sz="2000" b="1" dirty="0"/>
              <a:t>Como a legislação trabalhista brasileira, influencia o sistema sindical empresarial na saúde?</a:t>
            </a:r>
          </a:p>
        </p:txBody>
      </p:sp>
    </p:spTree>
    <p:extLst>
      <p:ext uri="{BB962C8B-B14F-4D97-AF65-F5344CB8AC3E}">
        <p14:creationId xmlns:p14="http://schemas.microsoft.com/office/powerpoint/2010/main" val="2912562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55A7C63F-219E-9D14-96FA-71F55ED55E9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A384FB3-EAC0-C348-ED16-A8E82A040CA4}"/>
              </a:ext>
            </a:extLst>
          </p:cNvPr>
          <p:cNvSpPr>
            <a:spLocks noGrp="1"/>
          </p:cNvSpPr>
          <p:nvPr>
            <p:ph type="title"/>
          </p:nvPr>
        </p:nvSpPr>
        <p:spPr>
          <a:xfrm>
            <a:off x="540000" y="540000"/>
            <a:ext cx="11101135" cy="611467"/>
          </a:xfrm>
        </p:spPr>
        <p:txBody>
          <a:bodyPr>
            <a:normAutofit fontScale="90000"/>
          </a:bodyPr>
          <a:lstStyle/>
          <a:p>
            <a:r>
              <a:rPr lang="pt-BR" sz="4000" dirty="0"/>
              <a:t>3. Histórico e Legislação Sindical</a:t>
            </a:r>
          </a:p>
        </p:txBody>
      </p:sp>
      <p:sp>
        <p:nvSpPr>
          <p:cNvPr id="5" name="CaixaDeTexto 4">
            <a:extLst>
              <a:ext uri="{FF2B5EF4-FFF2-40B4-BE49-F238E27FC236}">
                <a16:creationId xmlns:a16="http://schemas.microsoft.com/office/drawing/2014/main" id="{9F61199D-E85B-A093-6FE3-23F696D8343B}"/>
              </a:ext>
            </a:extLst>
          </p:cNvPr>
          <p:cNvSpPr txBox="1"/>
          <p:nvPr/>
        </p:nvSpPr>
        <p:spPr>
          <a:xfrm>
            <a:off x="540000" y="1959429"/>
            <a:ext cx="11101134" cy="707886"/>
          </a:xfrm>
          <a:prstGeom prst="rect">
            <a:avLst/>
          </a:prstGeom>
          <a:noFill/>
        </p:spPr>
        <p:txBody>
          <a:bodyPr wrap="square">
            <a:spAutoFit/>
          </a:bodyPr>
          <a:lstStyle/>
          <a:p>
            <a:r>
              <a:rPr lang="pt-BR" sz="2000" b="1" dirty="0"/>
              <a:t>Quais são as principais leis que regulamentam o direito à sindicalização e às negociações coletivas no setor de saúde?</a:t>
            </a:r>
          </a:p>
        </p:txBody>
      </p:sp>
      <p:sp>
        <p:nvSpPr>
          <p:cNvPr id="10" name="CaixaDeTexto 9">
            <a:extLst>
              <a:ext uri="{FF2B5EF4-FFF2-40B4-BE49-F238E27FC236}">
                <a16:creationId xmlns:a16="http://schemas.microsoft.com/office/drawing/2014/main" id="{1DE56F31-930A-3FF6-9F69-C847A033D893}"/>
              </a:ext>
            </a:extLst>
          </p:cNvPr>
          <p:cNvSpPr txBox="1"/>
          <p:nvPr/>
        </p:nvSpPr>
        <p:spPr>
          <a:xfrm>
            <a:off x="540000" y="2993090"/>
            <a:ext cx="11101134" cy="400110"/>
          </a:xfrm>
          <a:prstGeom prst="rect">
            <a:avLst/>
          </a:prstGeom>
          <a:noFill/>
        </p:spPr>
        <p:txBody>
          <a:bodyPr wrap="square">
            <a:spAutoFit/>
          </a:bodyPr>
          <a:lstStyle/>
          <a:p>
            <a:r>
              <a:rPr lang="pt-BR" sz="2000" dirty="0"/>
              <a:t>- Art. 8º da Constituição Federal de 1988 , que garante a liberdade sindical.</a:t>
            </a:r>
          </a:p>
        </p:txBody>
      </p:sp>
      <p:sp>
        <p:nvSpPr>
          <p:cNvPr id="12" name="CaixaDeTexto 11">
            <a:extLst>
              <a:ext uri="{FF2B5EF4-FFF2-40B4-BE49-F238E27FC236}">
                <a16:creationId xmlns:a16="http://schemas.microsoft.com/office/drawing/2014/main" id="{BE34017E-A64A-2518-803F-D12DFBA44F13}"/>
              </a:ext>
            </a:extLst>
          </p:cNvPr>
          <p:cNvSpPr txBox="1"/>
          <p:nvPr/>
        </p:nvSpPr>
        <p:spPr>
          <a:xfrm>
            <a:off x="540000" y="3718975"/>
            <a:ext cx="11101134" cy="707886"/>
          </a:xfrm>
          <a:prstGeom prst="rect">
            <a:avLst/>
          </a:prstGeom>
          <a:noFill/>
        </p:spPr>
        <p:txBody>
          <a:bodyPr wrap="square">
            <a:spAutoFit/>
          </a:bodyPr>
          <a:lstStyle/>
          <a:p>
            <a:r>
              <a:rPr lang="pt-BR" sz="2000" dirty="0"/>
              <a:t>- Consolidação das Leis do Trabalho (CLT) , que regulamenta as convenções e acordos coletivos.</a:t>
            </a:r>
          </a:p>
        </p:txBody>
      </p:sp>
      <p:sp>
        <p:nvSpPr>
          <p:cNvPr id="14" name="CaixaDeTexto 13">
            <a:extLst>
              <a:ext uri="{FF2B5EF4-FFF2-40B4-BE49-F238E27FC236}">
                <a16:creationId xmlns:a16="http://schemas.microsoft.com/office/drawing/2014/main" id="{A29D9439-5CCE-C462-46C4-B7E526BED30F}"/>
              </a:ext>
            </a:extLst>
          </p:cNvPr>
          <p:cNvSpPr txBox="1"/>
          <p:nvPr/>
        </p:nvSpPr>
        <p:spPr>
          <a:xfrm>
            <a:off x="540000" y="4752635"/>
            <a:ext cx="11101134" cy="707886"/>
          </a:xfrm>
          <a:prstGeom prst="rect">
            <a:avLst/>
          </a:prstGeom>
          <a:noFill/>
        </p:spPr>
        <p:txBody>
          <a:bodyPr wrap="square">
            <a:spAutoFit/>
          </a:bodyPr>
          <a:lstStyle/>
          <a:p>
            <a:r>
              <a:rPr lang="pt-BR" sz="2000" dirty="0"/>
              <a:t>- A Lei 13.467/2017 (Reforma Trabalhista), que trouxe novas regras sobre negociação coletiva, incluindo a prevalência do negociado sobre o legislado em alguns aspectos.</a:t>
            </a:r>
          </a:p>
        </p:txBody>
      </p:sp>
    </p:spTree>
    <p:extLst>
      <p:ext uri="{BB962C8B-B14F-4D97-AF65-F5344CB8AC3E}">
        <p14:creationId xmlns:p14="http://schemas.microsoft.com/office/powerpoint/2010/main" val="1780929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D1CF78E7-914E-6E52-A78A-7C97198CA90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1668699-D701-1AFF-B473-6B420ADCFBC3}"/>
              </a:ext>
            </a:extLst>
          </p:cNvPr>
          <p:cNvSpPr>
            <a:spLocks noGrp="1"/>
          </p:cNvSpPr>
          <p:nvPr>
            <p:ph type="title"/>
          </p:nvPr>
        </p:nvSpPr>
        <p:spPr>
          <a:xfrm>
            <a:off x="540000" y="540000"/>
            <a:ext cx="11101135" cy="611467"/>
          </a:xfrm>
        </p:spPr>
        <p:txBody>
          <a:bodyPr>
            <a:normAutofit fontScale="90000"/>
          </a:bodyPr>
          <a:lstStyle/>
          <a:p>
            <a:r>
              <a:rPr lang="pt-BR" sz="4000" dirty="0"/>
              <a:t>3. Histórico e Legislação Sindical</a:t>
            </a:r>
          </a:p>
        </p:txBody>
      </p:sp>
      <p:sp>
        <p:nvSpPr>
          <p:cNvPr id="7" name="CaixaDeTexto 6">
            <a:extLst>
              <a:ext uri="{FF2B5EF4-FFF2-40B4-BE49-F238E27FC236}">
                <a16:creationId xmlns:a16="http://schemas.microsoft.com/office/drawing/2014/main" id="{8E9449C0-4A51-FC58-D776-133FFE182E96}"/>
              </a:ext>
            </a:extLst>
          </p:cNvPr>
          <p:cNvSpPr txBox="1"/>
          <p:nvPr/>
        </p:nvSpPr>
        <p:spPr>
          <a:xfrm>
            <a:off x="539998" y="1309727"/>
            <a:ext cx="11101134" cy="1015663"/>
          </a:xfrm>
          <a:prstGeom prst="rect">
            <a:avLst/>
          </a:prstGeom>
          <a:noFill/>
        </p:spPr>
        <p:txBody>
          <a:bodyPr wrap="square">
            <a:spAutoFit/>
          </a:bodyPr>
          <a:lstStyle/>
          <a:p>
            <a:pPr algn="just"/>
            <a:r>
              <a:rPr lang="pt-BR" sz="2000" b="1" dirty="0"/>
              <a:t>Art. 611A </a:t>
            </a:r>
            <a:r>
              <a:rPr lang="pt-BR" sz="2000" dirty="0"/>
              <a:t>- Estabelece que a convenção coletiva e o acordo coletivo de trabalho têm prevalência sobre a lei em determinadas situações. Por exemplo, se a convenção ou acordo coletivo previr a redução do salário ou da jornada;</a:t>
            </a:r>
          </a:p>
        </p:txBody>
      </p:sp>
      <p:sp>
        <p:nvSpPr>
          <p:cNvPr id="5" name="CaixaDeTexto 4">
            <a:extLst>
              <a:ext uri="{FF2B5EF4-FFF2-40B4-BE49-F238E27FC236}">
                <a16:creationId xmlns:a16="http://schemas.microsoft.com/office/drawing/2014/main" id="{239F422C-AD76-E21B-790D-4FA9C3025FF4}"/>
              </a:ext>
            </a:extLst>
          </p:cNvPr>
          <p:cNvSpPr txBox="1"/>
          <p:nvPr/>
        </p:nvSpPr>
        <p:spPr>
          <a:xfrm>
            <a:off x="539998" y="2476855"/>
            <a:ext cx="11101134" cy="707886"/>
          </a:xfrm>
          <a:prstGeom prst="rect">
            <a:avLst/>
          </a:prstGeom>
          <a:noFill/>
        </p:spPr>
        <p:txBody>
          <a:bodyPr wrap="square">
            <a:spAutoFit/>
          </a:bodyPr>
          <a:lstStyle/>
          <a:p>
            <a:pPr algn="just"/>
            <a:r>
              <a:rPr lang="pt-BR" sz="2000" b="1" dirty="0"/>
              <a:t>Art. 611B </a:t>
            </a:r>
            <a:r>
              <a:rPr lang="pt-BR" sz="2000" dirty="0"/>
              <a:t>- Enumera os direitos que não podem ser objeto de negociação coletiva, sendo considerados "objeto ilícito". Entre esses direitos estão: </a:t>
            </a:r>
          </a:p>
        </p:txBody>
      </p:sp>
      <p:sp>
        <p:nvSpPr>
          <p:cNvPr id="4" name="CaixaDeTexto 3">
            <a:extLst>
              <a:ext uri="{FF2B5EF4-FFF2-40B4-BE49-F238E27FC236}">
                <a16:creationId xmlns:a16="http://schemas.microsoft.com/office/drawing/2014/main" id="{41796AF9-C162-F3BD-189B-F26D2E90C82B}"/>
              </a:ext>
            </a:extLst>
          </p:cNvPr>
          <p:cNvSpPr txBox="1"/>
          <p:nvPr/>
        </p:nvSpPr>
        <p:spPr>
          <a:xfrm>
            <a:off x="539998" y="3336206"/>
            <a:ext cx="11101134" cy="3170099"/>
          </a:xfrm>
          <a:prstGeom prst="rect">
            <a:avLst/>
          </a:prstGeom>
          <a:noFill/>
        </p:spPr>
        <p:txBody>
          <a:bodyPr wrap="square">
            <a:spAutoFit/>
          </a:bodyPr>
          <a:lstStyle/>
          <a:p>
            <a:pPr algn="just"/>
            <a:r>
              <a:rPr lang="pt-BR" sz="2000" dirty="0"/>
              <a:t>- Seguro-desemprego;</a:t>
            </a:r>
          </a:p>
          <a:p>
            <a:pPr algn="just"/>
            <a:r>
              <a:rPr lang="pt-BR" sz="2000" dirty="0"/>
              <a:t>- Valor do FGTS;</a:t>
            </a:r>
          </a:p>
          <a:p>
            <a:pPr algn="just"/>
            <a:r>
              <a:rPr lang="pt-BR" sz="2000" dirty="0"/>
              <a:t>- Salário mínimo; </a:t>
            </a:r>
          </a:p>
          <a:p>
            <a:pPr algn="just"/>
            <a:r>
              <a:rPr lang="pt-BR" sz="2000" dirty="0"/>
              <a:t>- Décimo terceiro salário; </a:t>
            </a:r>
          </a:p>
          <a:p>
            <a:pPr algn="just"/>
            <a:r>
              <a:rPr lang="pt-BR" sz="2000" dirty="0"/>
              <a:t>- Remuneração do trabalho noturno; </a:t>
            </a:r>
          </a:p>
          <a:p>
            <a:pPr algn="just"/>
            <a:r>
              <a:rPr lang="pt-BR" sz="2000" dirty="0"/>
              <a:t>- Repouso semanal remunerado;</a:t>
            </a:r>
          </a:p>
          <a:p>
            <a:pPr algn="just"/>
            <a:r>
              <a:rPr lang="pt-BR" sz="2000" dirty="0"/>
              <a:t>- Licença-maternidade;</a:t>
            </a:r>
          </a:p>
          <a:p>
            <a:pPr algn="just"/>
            <a:r>
              <a:rPr lang="pt-BR" sz="2000" dirty="0"/>
              <a:t>- </a:t>
            </a:r>
            <a:r>
              <a:rPr lang="pt-BR" sz="2000" dirty="0" err="1"/>
              <a:t>Licença-paternidade</a:t>
            </a:r>
            <a:r>
              <a:rPr lang="pt-BR" sz="2000" dirty="0"/>
              <a:t>;</a:t>
            </a:r>
          </a:p>
          <a:p>
            <a:pPr algn="just"/>
            <a:r>
              <a:rPr lang="pt-BR" sz="2000" dirty="0"/>
              <a:t>- Aviso prévio;</a:t>
            </a:r>
          </a:p>
          <a:p>
            <a:pPr algn="just"/>
            <a:r>
              <a:rPr lang="pt-BR" sz="2000" dirty="0"/>
              <a:t>- Normas de saúde, higiene e segurança do trabalho.</a:t>
            </a:r>
          </a:p>
        </p:txBody>
      </p:sp>
    </p:spTree>
    <p:extLst>
      <p:ext uri="{BB962C8B-B14F-4D97-AF65-F5344CB8AC3E}">
        <p14:creationId xmlns:p14="http://schemas.microsoft.com/office/powerpoint/2010/main" val="1167315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B06B7E29-7094-6C60-CC12-A3BCF820E61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6BEDE48-C651-693C-6673-700DCB13427A}"/>
              </a:ext>
            </a:extLst>
          </p:cNvPr>
          <p:cNvSpPr>
            <a:spLocks noGrp="1"/>
          </p:cNvSpPr>
          <p:nvPr>
            <p:ph type="title"/>
          </p:nvPr>
        </p:nvSpPr>
        <p:spPr>
          <a:xfrm>
            <a:off x="540000" y="540000"/>
            <a:ext cx="11101135" cy="611467"/>
          </a:xfrm>
        </p:spPr>
        <p:txBody>
          <a:bodyPr>
            <a:normAutofit fontScale="90000"/>
          </a:bodyPr>
          <a:lstStyle/>
          <a:p>
            <a:r>
              <a:rPr lang="pt-BR" sz="4000" dirty="0"/>
              <a:t>4. Desafios Atuais</a:t>
            </a:r>
          </a:p>
        </p:txBody>
      </p:sp>
      <p:sp>
        <p:nvSpPr>
          <p:cNvPr id="7" name="CaixaDeTexto 6">
            <a:extLst>
              <a:ext uri="{FF2B5EF4-FFF2-40B4-BE49-F238E27FC236}">
                <a16:creationId xmlns:a16="http://schemas.microsoft.com/office/drawing/2014/main" id="{8AFE0C31-CA04-A8BA-E2D1-A139AA588C32}"/>
              </a:ext>
            </a:extLst>
          </p:cNvPr>
          <p:cNvSpPr txBox="1"/>
          <p:nvPr/>
        </p:nvSpPr>
        <p:spPr>
          <a:xfrm>
            <a:off x="539998" y="1563722"/>
            <a:ext cx="11101134" cy="707886"/>
          </a:xfrm>
          <a:prstGeom prst="rect">
            <a:avLst/>
          </a:prstGeom>
          <a:noFill/>
        </p:spPr>
        <p:txBody>
          <a:bodyPr wrap="square">
            <a:spAutoFit/>
          </a:bodyPr>
          <a:lstStyle/>
          <a:p>
            <a:r>
              <a:rPr lang="pt-BR" sz="2000" b="1" dirty="0"/>
              <a:t>Quais são os principais desafios enfrentados pelos sindicatos empresariais que representam hoje os estabelecimentos de saúde?</a:t>
            </a:r>
          </a:p>
        </p:txBody>
      </p:sp>
      <p:sp>
        <p:nvSpPr>
          <p:cNvPr id="5" name="CaixaDeTexto 4">
            <a:extLst>
              <a:ext uri="{FF2B5EF4-FFF2-40B4-BE49-F238E27FC236}">
                <a16:creationId xmlns:a16="http://schemas.microsoft.com/office/drawing/2014/main" id="{747454A2-5BCF-9804-F1BB-72E08DB69422}"/>
              </a:ext>
            </a:extLst>
          </p:cNvPr>
          <p:cNvSpPr txBox="1"/>
          <p:nvPr/>
        </p:nvSpPr>
        <p:spPr>
          <a:xfrm>
            <a:off x="539998" y="2503474"/>
            <a:ext cx="11101134" cy="1323439"/>
          </a:xfrm>
          <a:prstGeom prst="rect">
            <a:avLst/>
          </a:prstGeom>
          <a:noFill/>
        </p:spPr>
        <p:txBody>
          <a:bodyPr wrap="square">
            <a:spAutoFit/>
          </a:bodyPr>
          <a:lstStyle/>
          <a:p>
            <a:r>
              <a:rPr lang="pt-BR" sz="2000" dirty="0"/>
              <a:t>Os principais desafios incluem a pressão constante pela redução de custos operacionais sem comprometer a qualidade dos serviços, a adaptação às novas demandas regulatórias e a necessidade de equilibrar a exigência dos sindicatos laborais com as limitações financeiras dos estabelecimentos, principalmente em um ambiente de crise econômica e pós pandemia.</a:t>
            </a:r>
          </a:p>
        </p:txBody>
      </p:sp>
      <p:sp>
        <p:nvSpPr>
          <p:cNvPr id="6" name="CaixaDeTexto 5">
            <a:extLst>
              <a:ext uri="{FF2B5EF4-FFF2-40B4-BE49-F238E27FC236}">
                <a16:creationId xmlns:a16="http://schemas.microsoft.com/office/drawing/2014/main" id="{BFE294E3-7E28-6F2F-7D60-10CFBCD7B801}"/>
              </a:ext>
            </a:extLst>
          </p:cNvPr>
          <p:cNvSpPr txBox="1"/>
          <p:nvPr/>
        </p:nvSpPr>
        <p:spPr>
          <a:xfrm>
            <a:off x="539998" y="4058778"/>
            <a:ext cx="11101134" cy="2246769"/>
          </a:xfrm>
          <a:prstGeom prst="rect">
            <a:avLst/>
          </a:prstGeom>
          <a:noFill/>
        </p:spPr>
        <p:txBody>
          <a:bodyPr wrap="square">
            <a:spAutoFit/>
          </a:bodyPr>
          <a:lstStyle/>
          <a:p>
            <a:r>
              <a:rPr lang="pt-BR" sz="2000" dirty="0"/>
              <a:t>- Piso Nacional da Enfermagem;</a:t>
            </a:r>
          </a:p>
          <a:p>
            <a:r>
              <a:rPr lang="pt-BR" sz="2000" dirty="0"/>
              <a:t>- PL em tramitação no Congresso Nacional: 160 </a:t>
            </a:r>
            <a:r>
              <a:rPr lang="pt-BR" sz="2000" dirty="0" err="1"/>
              <a:t>PLs</a:t>
            </a:r>
            <a:r>
              <a:rPr lang="pt-BR" sz="2000" dirty="0"/>
              <a:t> que tratam de Pisos Salariais;</a:t>
            </a:r>
          </a:p>
          <a:p>
            <a:r>
              <a:rPr lang="pt-BR" sz="2000" dirty="0"/>
              <a:t>- Sala de Descanso da Enfermagem (Lei 14.602/2023);</a:t>
            </a:r>
          </a:p>
          <a:p>
            <a:r>
              <a:rPr lang="pt-BR" sz="2000" dirty="0"/>
              <a:t>- Jornada de 30 horas semanais;</a:t>
            </a:r>
          </a:p>
          <a:p>
            <a:r>
              <a:rPr lang="pt-BR" sz="2000" dirty="0"/>
              <a:t>- Regulamentação do Adicional de Penosidade;</a:t>
            </a:r>
          </a:p>
          <a:p>
            <a:r>
              <a:rPr lang="pt-BR" sz="2000" dirty="0"/>
              <a:t>- Criação de uma Convenção Internacional sobre Risco Biológico;</a:t>
            </a:r>
          </a:p>
          <a:p>
            <a:r>
              <a:rPr lang="pt-BR" sz="2000" dirty="0"/>
              <a:t>- Revisão do Anexo XIV da NR 15;</a:t>
            </a:r>
          </a:p>
        </p:txBody>
      </p:sp>
    </p:spTree>
    <p:extLst>
      <p:ext uri="{BB962C8B-B14F-4D97-AF65-F5344CB8AC3E}">
        <p14:creationId xmlns:p14="http://schemas.microsoft.com/office/powerpoint/2010/main" val="1682561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3FC40450-3630-8EF3-9B2D-7C105450729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FFF8886-A028-3989-ED7A-57943CECCDB0}"/>
              </a:ext>
            </a:extLst>
          </p:cNvPr>
          <p:cNvSpPr>
            <a:spLocks noGrp="1"/>
          </p:cNvSpPr>
          <p:nvPr>
            <p:ph type="title"/>
          </p:nvPr>
        </p:nvSpPr>
        <p:spPr>
          <a:xfrm>
            <a:off x="540000" y="540000"/>
            <a:ext cx="11101135" cy="611467"/>
          </a:xfrm>
        </p:spPr>
        <p:txBody>
          <a:bodyPr>
            <a:normAutofit fontScale="90000"/>
          </a:bodyPr>
          <a:lstStyle/>
          <a:p>
            <a:r>
              <a:rPr lang="pt-BR" sz="4000" dirty="0"/>
              <a:t>4. Desafios Atuais</a:t>
            </a:r>
          </a:p>
        </p:txBody>
      </p:sp>
      <p:sp>
        <p:nvSpPr>
          <p:cNvPr id="7" name="CaixaDeTexto 6">
            <a:extLst>
              <a:ext uri="{FF2B5EF4-FFF2-40B4-BE49-F238E27FC236}">
                <a16:creationId xmlns:a16="http://schemas.microsoft.com/office/drawing/2014/main" id="{9A8B1753-D2E3-CC43-3933-93C9F3CD74CC}"/>
              </a:ext>
            </a:extLst>
          </p:cNvPr>
          <p:cNvSpPr txBox="1"/>
          <p:nvPr/>
        </p:nvSpPr>
        <p:spPr>
          <a:xfrm>
            <a:off x="540000" y="1552193"/>
            <a:ext cx="11101134" cy="707886"/>
          </a:xfrm>
          <a:prstGeom prst="rect">
            <a:avLst/>
          </a:prstGeom>
          <a:noFill/>
        </p:spPr>
        <p:txBody>
          <a:bodyPr wrap="square">
            <a:spAutoFit/>
          </a:bodyPr>
          <a:lstStyle/>
          <a:p>
            <a:pPr algn="just"/>
            <a:r>
              <a:rPr lang="pt-BR" sz="2000" b="1" dirty="0"/>
              <a:t>Como as mudanças recentes na legislação trabalhista, como a Reforma Trabalhista de 2017, impactaram a atuação empresarial sindical na saúde?</a:t>
            </a:r>
          </a:p>
        </p:txBody>
      </p:sp>
      <p:sp>
        <p:nvSpPr>
          <p:cNvPr id="5" name="CaixaDeTexto 4">
            <a:extLst>
              <a:ext uri="{FF2B5EF4-FFF2-40B4-BE49-F238E27FC236}">
                <a16:creationId xmlns:a16="http://schemas.microsoft.com/office/drawing/2014/main" id="{56ACA96D-C9F5-868A-8715-519F7A58D830}"/>
              </a:ext>
            </a:extLst>
          </p:cNvPr>
          <p:cNvSpPr txBox="1"/>
          <p:nvPr/>
        </p:nvSpPr>
        <p:spPr>
          <a:xfrm>
            <a:off x="540000" y="2622087"/>
            <a:ext cx="11101134" cy="2246769"/>
          </a:xfrm>
          <a:prstGeom prst="rect">
            <a:avLst/>
          </a:prstGeom>
          <a:noFill/>
        </p:spPr>
        <p:txBody>
          <a:bodyPr wrap="square">
            <a:spAutoFit/>
          </a:bodyPr>
          <a:lstStyle/>
          <a:p>
            <a:pPr algn="just"/>
            <a:r>
              <a:rPr lang="pt-BR" sz="2000" dirty="0"/>
              <a:t>A Reforma Trabalhista de 2017 deu maior flexibilidade às empresas nas negociações com sindicatos laborais, permitindo que acordos coletivos prevalecessem sobre a legislação em questões como jornada de trabalho, banco de horas e participação nos lucros. </a:t>
            </a:r>
          </a:p>
          <a:p>
            <a:pPr algn="just"/>
            <a:endParaRPr lang="pt-BR" sz="2000" dirty="0"/>
          </a:p>
          <a:p>
            <a:pPr algn="just"/>
            <a:r>
              <a:rPr lang="pt-BR" sz="2000" dirty="0"/>
              <a:t>No entanto, a retirada da obrigação de contribuição sindical também impactou o financiamento das entidades patronais, o que exige maior planeamento para a manutenção das atividades sindicais.</a:t>
            </a:r>
          </a:p>
        </p:txBody>
      </p:sp>
    </p:spTree>
    <p:extLst>
      <p:ext uri="{BB962C8B-B14F-4D97-AF65-F5344CB8AC3E}">
        <p14:creationId xmlns:p14="http://schemas.microsoft.com/office/powerpoint/2010/main" val="2058719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A8C2BFF8-96D9-C383-FD10-9D735D21F04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77E5F5B-B729-606A-517D-1423320DD4E4}"/>
              </a:ext>
            </a:extLst>
          </p:cNvPr>
          <p:cNvSpPr>
            <a:spLocks noGrp="1"/>
          </p:cNvSpPr>
          <p:nvPr>
            <p:ph type="title"/>
          </p:nvPr>
        </p:nvSpPr>
        <p:spPr>
          <a:xfrm>
            <a:off x="540000" y="540000"/>
            <a:ext cx="11101135" cy="611467"/>
          </a:xfrm>
        </p:spPr>
        <p:txBody>
          <a:bodyPr>
            <a:normAutofit fontScale="90000"/>
          </a:bodyPr>
          <a:lstStyle/>
          <a:p>
            <a:r>
              <a:rPr lang="pt-BR" sz="4000" dirty="0"/>
              <a:t>4. Desafios Atuais</a:t>
            </a:r>
          </a:p>
        </p:txBody>
      </p:sp>
      <p:sp>
        <p:nvSpPr>
          <p:cNvPr id="6" name="CaixaDeTexto 5">
            <a:extLst>
              <a:ext uri="{FF2B5EF4-FFF2-40B4-BE49-F238E27FC236}">
                <a16:creationId xmlns:a16="http://schemas.microsoft.com/office/drawing/2014/main" id="{D6D19B85-433E-78CC-4620-C4751466A094}"/>
              </a:ext>
            </a:extLst>
          </p:cNvPr>
          <p:cNvSpPr txBox="1"/>
          <p:nvPr/>
        </p:nvSpPr>
        <p:spPr>
          <a:xfrm>
            <a:off x="539998" y="1908400"/>
            <a:ext cx="11101134" cy="707886"/>
          </a:xfrm>
          <a:prstGeom prst="rect">
            <a:avLst/>
          </a:prstGeom>
          <a:noFill/>
        </p:spPr>
        <p:txBody>
          <a:bodyPr wrap="square">
            <a:spAutoFit/>
          </a:bodyPr>
          <a:lstStyle/>
          <a:p>
            <a:pPr algn="just"/>
            <a:r>
              <a:rPr lang="pt-BR" sz="2000" b="1" dirty="0"/>
              <a:t>Como a pandemia da COVID-19 influenciou as demandas e negociações sindicais no setor de saúde?</a:t>
            </a:r>
          </a:p>
        </p:txBody>
      </p:sp>
      <p:sp>
        <p:nvSpPr>
          <p:cNvPr id="4" name="CaixaDeTexto 3">
            <a:extLst>
              <a:ext uri="{FF2B5EF4-FFF2-40B4-BE49-F238E27FC236}">
                <a16:creationId xmlns:a16="http://schemas.microsoft.com/office/drawing/2014/main" id="{93F03EDE-57F9-572B-0E88-626AC5BFFF4E}"/>
              </a:ext>
            </a:extLst>
          </p:cNvPr>
          <p:cNvSpPr txBox="1"/>
          <p:nvPr/>
        </p:nvSpPr>
        <p:spPr>
          <a:xfrm>
            <a:off x="539998" y="3096546"/>
            <a:ext cx="11101133" cy="1938992"/>
          </a:xfrm>
          <a:prstGeom prst="rect">
            <a:avLst/>
          </a:prstGeom>
          <a:noFill/>
        </p:spPr>
        <p:txBody>
          <a:bodyPr wrap="square">
            <a:spAutoFit/>
          </a:bodyPr>
          <a:lstStyle/>
          <a:p>
            <a:pPr algn="just"/>
            <a:r>
              <a:rPr lang="pt-BR" sz="2000" dirty="0"/>
              <a:t>A pandemia trouxe novas exigências relacionadas à segurança e saúde no trabalho, obrigando as empresas a adotarem medidas de proteção adicionais para os trabalhadores. Além disso, houve uma intensificação das negociações sobre compensação por risco de exposição ao vírus e ajustes na jornada de trabalho. A sobrecarga no sistema de saúde também aumentou a pressão por contratações temporárias e negociações sobre condições emergenciais de trabalho.</a:t>
            </a:r>
          </a:p>
        </p:txBody>
      </p:sp>
    </p:spTree>
    <p:extLst>
      <p:ext uri="{BB962C8B-B14F-4D97-AF65-F5344CB8AC3E}">
        <p14:creationId xmlns:p14="http://schemas.microsoft.com/office/powerpoint/2010/main" val="83715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F124445E-1525-91B6-4654-800AEDE05AF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705CF3B-1930-19CA-B3FF-D56F51DFAB61}"/>
              </a:ext>
            </a:extLst>
          </p:cNvPr>
          <p:cNvSpPr>
            <a:spLocks noGrp="1"/>
          </p:cNvSpPr>
          <p:nvPr>
            <p:ph type="title"/>
          </p:nvPr>
        </p:nvSpPr>
        <p:spPr>
          <a:xfrm>
            <a:off x="540000" y="540000"/>
            <a:ext cx="11101135" cy="611467"/>
          </a:xfrm>
        </p:spPr>
        <p:txBody>
          <a:bodyPr>
            <a:normAutofit fontScale="90000"/>
          </a:bodyPr>
          <a:lstStyle/>
          <a:p>
            <a:r>
              <a:rPr lang="pt-BR" sz="4000" dirty="0"/>
              <a:t>5. Atuação Sindical</a:t>
            </a:r>
          </a:p>
        </p:txBody>
      </p:sp>
      <p:sp>
        <p:nvSpPr>
          <p:cNvPr id="7" name="CaixaDeTexto 6">
            <a:extLst>
              <a:ext uri="{FF2B5EF4-FFF2-40B4-BE49-F238E27FC236}">
                <a16:creationId xmlns:a16="http://schemas.microsoft.com/office/drawing/2014/main" id="{491F8977-9ABE-D830-7E92-18DC412C12A1}"/>
              </a:ext>
            </a:extLst>
          </p:cNvPr>
          <p:cNvSpPr txBox="1"/>
          <p:nvPr/>
        </p:nvSpPr>
        <p:spPr>
          <a:xfrm>
            <a:off x="539998" y="1563722"/>
            <a:ext cx="11101134" cy="707886"/>
          </a:xfrm>
          <a:prstGeom prst="rect">
            <a:avLst/>
          </a:prstGeom>
          <a:noFill/>
        </p:spPr>
        <p:txBody>
          <a:bodyPr wrap="square">
            <a:spAutoFit/>
          </a:bodyPr>
          <a:lstStyle/>
          <a:p>
            <a:pPr algn="just"/>
            <a:r>
              <a:rPr lang="pt-BR" sz="2000" b="1" dirty="0"/>
              <a:t>Quais são as principais demandas trabalhistas no setor de saúde que os sindicatos empresariais buscam atender?</a:t>
            </a:r>
          </a:p>
        </p:txBody>
      </p:sp>
      <p:sp>
        <p:nvSpPr>
          <p:cNvPr id="5" name="CaixaDeTexto 4">
            <a:extLst>
              <a:ext uri="{FF2B5EF4-FFF2-40B4-BE49-F238E27FC236}">
                <a16:creationId xmlns:a16="http://schemas.microsoft.com/office/drawing/2014/main" id="{2F6F6B90-71C9-9C58-AC4F-E070685366B2}"/>
              </a:ext>
            </a:extLst>
          </p:cNvPr>
          <p:cNvSpPr txBox="1"/>
          <p:nvPr/>
        </p:nvSpPr>
        <p:spPr>
          <a:xfrm>
            <a:off x="539998" y="2386613"/>
            <a:ext cx="11101134" cy="1631216"/>
          </a:xfrm>
          <a:prstGeom prst="rect">
            <a:avLst/>
          </a:prstGeom>
          <a:noFill/>
        </p:spPr>
        <p:txBody>
          <a:bodyPr wrap="square">
            <a:spAutoFit/>
          </a:bodyPr>
          <a:lstStyle/>
          <a:p>
            <a:pPr algn="just"/>
            <a:r>
              <a:rPr lang="pt-BR" sz="2000" dirty="0"/>
              <a:t>Os sindicatos empresariais buscam manter a sustentabilidade financeira das empresas, negociando condições de trabalho e remunerações que sejam viáveis economicamente. Além disso, priorizamos a flexibilização de jornadas e contratos de trabalho para atender à dinâmica do setor de saúde, que exige adaptações rápidas devido à natureza crítica dos serviços prestados.</a:t>
            </a:r>
          </a:p>
        </p:txBody>
      </p:sp>
      <p:sp>
        <p:nvSpPr>
          <p:cNvPr id="4" name="CaixaDeTexto 3">
            <a:extLst>
              <a:ext uri="{FF2B5EF4-FFF2-40B4-BE49-F238E27FC236}">
                <a16:creationId xmlns:a16="http://schemas.microsoft.com/office/drawing/2014/main" id="{DCF378C4-33DB-22C6-8501-FC745857391F}"/>
              </a:ext>
            </a:extLst>
          </p:cNvPr>
          <p:cNvSpPr txBox="1"/>
          <p:nvPr/>
        </p:nvSpPr>
        <p:spPr>
          <a:xfrm>
            <a:off x="539998" y="4647948"/>
            <a:ext cx="11101133" cy="1631216"/>
          </a:xfrm>
          <a:prstGeom prst="rect">
            <a:avLst/>
          </a:prstGeom>
          <a:noFill/>
        </p:spPr>
        <p:txBody>
          <a:bodyPr wrap="square">
            <a:spAutoFit/>
          </a:bodyPr>
          <a:lstStyle/>
          <a:p>
            <a:pPr algn="just"/>
            <a:r>
              <a:rPr lang="pt-BR" sz="2000" dirty="0"/>
              <a:t>O processo começa com a elaboração de pautas por parte dos sindicatos trabalhistas e patronais, seguida por reuniões de negociação. O objetivo é chegar a um consenso sobre questões como reajuste salarial, condições de trabalho e benefícios. Caso não haja acordo, as partes podem recorrer à mediação ou ao dissídio coletivo, que será julgado pela Justiça do Trabalho.</a:t>
            </a:r>
          </a:p>
        </p:txBody>
      </p:sp>
      <p:sp>
        <p:nvSpPr>
          <p:cNvPr id="8" name="CaixaDeTexto 7">
            <a:extLst>
              <a:ext uri="{FF2B5EF4-FFF2-40B4-BE49-F238E27FC236}">
                <a16:creationId xmlns:a16="http://schemas.microsoft.com/office/drawing/2014/main" id="{66E8FE27-6652-6038-B06D-394E080D91F8}"/>
              </a:ext>
            </a:extLst>
          </p:cNvPr>
          <p:cNvSpPr txBox="1"/>
          <p:nvPr/>
        </p:nvSpPr>
        <p:spPr>
          <a:xfrm>
            <a:off x="539998" y="4132834"/>
            <a:ext cx="11101132" cy="400110"/>
          </a:xfrm>
          <a:prstGeom prst="rect">
            <a:avLst/>
          </a:prstGeom>
          <a:noFill/>
        </p:spPr>
        <p:txBody>
          <a:bodyPr wrap="square">
            <a:spAutoFit/>
          </a:bodyPr>
          <a:lstStyle/>
          <a:p>
            <a:pPr algn="just"/>
            <a:r>
              <a:rPr lang="pt-BR" sz="2000" b="1" dirty="0"/>
              <a:t>Como se dá o processo de negociação coletiva no setor de saúde?</a:t>
            </a:r>
          </a:p>
        </p:txBody>
      </p:sp>
    </p:spTree>
    <p:extLst>
      <p:ext uri="{BB962C8B-B14F-4D97-AF65-F5344CB8AC3E}">
        <p14:creationId xmlns:p14="http://schemas.microsoft.com/office/powerpoint/2010/main" val="384994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41C7AB22-4C15-C23E-7944-78637FE34B5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D9AE279-55E4-124D-8AC9-E29B60C46658}"/>
              </a:ext>
            </a:extLst>
          </p:cNvPr>
          <p:cNvSpPr>
            <a:spLocks noGrp="1"/>
          </p:cNvSpPr>
          <p:nvPr>
            <p:ph type="title"/>
          </p:nvPr>
        </p:nvSpPr>
        <p:spPr>
          <a:xfrm>
            <a:off x="540000" y="540000"/>
            <a:ext cx="11101135" cy="611467"/>
          </a:xfrm>
        </p:spPr>
        <p:txBody>
          <a:bodyPr>
            <a:normAutofit fontScale="90000"/>
          </a:bodyPr>
          <a:lstStyle/>
          <a:p>
            <a:r>
              <a:rPr lang="pt-BR" sz="4000" dirty="0"/>
              <a:t>5. Atuação Sindical</a:t>
            </a:r>
          </a:p>
        </p:txBody>
      </p:sp>
      <p:sp>
        <p:nvSpPr>
          <p:cNvPr id="7" name="CaixaDeTexto 6">
            <a:extLst>
              <a:ext uri="{FF2B5EF4-FFF2-40B4-BE49-F238E27FC236}">
                <a16:creationId xmlns:a16="http://schemas.microsoft.com/office/drawing/2014/main" id="{5B7C2C0F-DD67-4ABE-04BD-AC73B11DADF7}"/>
              </a:ext>
            </a:extLst>
          </p:cNvPr>
          <p:cNvSpPr txBox="1"/>
          <p:nvPr/>
        </p:nvSpPr>
        <p:spPr>
          <a:xfrm>
            <a:off x="539998" y="1563722"/>
            <a:ext cx="11101134" cy="400110"/>
          </a:xfrm>
          <a:prstGeom prst="rect">
            <a:avLst/>
          </a:prstGeom>
          <a:noFill/>
        </p:spPr>
        <p:txBody>
          <a:bodyPr wrap="square">
            <a:spAutoFit/>
          </a:bodyPr>
          <a:lstStyle/>
          <a:p>
            <a:pPr algn="just"/>
            <a:r>
              <a:rPr lang="pt-BR" sz="2000" b="1" dirty="0"/>
              <a:t>Qual é a importância da sindicalização para os estabelecimentos privados de saúde?</a:t>
            </a:r>
          </a:p>
        </p:txBody>
      </p:sp>
      <p:sp>
        <p:nvSpPr>
          <p:cNvPr id="5" name="CaixaDeTexto 4">
            <a:extLst>
              <a:ext uri="{FF2B5EF4-FFF2-40B4-BE49-F238E27FC236}">
                <a16:creationId xmlns:a16="http://schemas.microsoft.com/office/drawing/2014/main" id="{A00E3837-D5B0-4B2B-3878-D0570A631A48}"/>
              </a:ext>
            </a:extLst>
          </p:cNvPr>
          <p:cNvSpPr txBox="1"/>
          <p:nvPr/>
        </p:nvSpPr>
        <p:spPr>
          <a:xfrm>
            <a:off x="539998" y="2389872"/>
            <a:ext cx="11101134" cy="1323439"/>
          </a:xfrm>
          <a:prstGeom prst="rect">
            <a:avLst/>
          </a:prstGeom>
          <a:noFill/>
        </p:spPr>
        <p:txBody>
          <a:bodyPr wrap="square">
            <a:spAutoFit/>
          </a:bodyPr>
          <a:lstStyle/>
          <a:p>
            <a:pPr algn="just"/>
            <a:r>
              <a:rPr lang="pt-BR" sz="2000" dirty="0"/>
              <a:t>A sindicalização permite que as empresas atuem coletivamente, fortalecendo sua posição em negociações coletivas e em discussões regulatórias. Além disso, os sindicatos empresariais oferecem suporte jurídico e técnico, garantindo que as empresas participem em conformidade com a legislação trabalhista e evitando litígios.</a:t>
            </a:r>
          </a:p>
        </p:txBody>
      </p:sp>
    </p:spTree>
    <p:extLst>
      <p:ext uri="{BB962C8B-B14F-4D97-AF65-F5344CB8AC3E}">
        <p14:creationId xmlns:p14="http://schemas.microsoft.com/office/powerpoint/2010/main" val="2580491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C28D04F8-3D43-0C4E-11A2-0F63E69662A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8F4B7A6-C5FB-DBC7-57E9-EDFF6E8671F1}"/>
              </a:ext>
            </a:extLst>
          </p:cNvPr>
          <p:cNvSpPr>
            <a:spLocks noGrp="1"/>
          </p:cNvSpPr>
          <p:nvPr>
            <p:ph type="title"/>
          </p:nvPr>
        </p:nvSpPr>
        <p:spPr>
          <a:xfrm>
            <a:off x="540000" y="540000"/>
            <a:ext cx="11101135" cy="611467"/>
          </a:xfrm>
        </p:spPr>
        <p:txBody>
          <a:bodyPr>
            <a:normAutofit fontScale="90000"/>
          </a:bodyPr>
          <a:lstStyle/>
          <a:p>
            <a:r>
              <a:rPr lang="pt-BR" sz="4000" dirty="0"/>
              <a:t>6. Relação entre Empregadores e Sindicatos</a:t>
            </a:r>
          </a:p>
        </p:txBody>
      </p:sp>
      <p:sp>
        <p:nvSpPr>
          <p:cNvPr id="7" name="CaixaDeTexto 6">
            <a:extLst>
              <a:ext uri="{FF2B5EF4-FFF2-40B4-BE49-F238E27FC236}">
                <a16:creationId xmlns:a16="http://schemas.microsoft.com/office/drawing/2014/main" id="{D9A4F002-8C65-F571-EDE6-63B574CD7CB1}"/>
              </a:ext>
            </a:extLst>
          </p:cNvPr>
          <p:cNvSpPr txBox="1"/>
          <p:nvPr/>
        </p:nvSpPr>
        <p:spPr>
          <a:xfrm>
            <a:off x="539998" y="1563722"/>
            <a:ext cx="11101134" cy="707886"/>
          </a:xfrm>
          <a:prstGeom prst="rect">
            <a:avLst/>
          </a:prstGeom>
          <a:noFill/>
        </p:spPr>
        <p:txBody>
          <a:bodyPr wrap="square">
            <a:spAutoFit/>
          </a:bodyPr>
          <a:lstStyle/>
          <a:p>
            <a:r>
              <a:rPr lang="pt-BR" sz="2000" b="1" dirty="0"/>
              <a:t>Quais são os desafios enfrentados pelos estabelecimentos privados de serviços de saúde nas negociações com sindicatos laborais?</a:t>
            </a:r>
          </a:p>
        </p:txBody>
      </p:sp>
      <p:sp>
        <p:nvSpPr>
          <p:cNvPr id="5" name="CaixaDeTexto 4">
            <a:extLst>
              <a:ext uri="{FF2B5EF4-FFF2-40B4-BE49-F238E27FC236}">
                <a16:creationId xmlns:a16="http://schemas.microsoft.com/office/drawing/2014/main" id="{FCF1D738-4E41-F0E3-EE9C-B4002A6B2805}"/>
              </a:ext>
            </a:extLst>
          </p:cNvPr>
          <p:cNvSpPr txBox="1"/>
          <p:nvPr/>
        </p:nvSpPr>
        <p:spPr>
          <a:xfrm>
            <a:off x="539998" y="2402001"/>
            <a:ext cx="11101134" cy="1631216"/>
          </a:xfrm>
          <a:prstGeom prst="rect">
            <a:avLst/>
          </a:prstGeom>
          <a:noFill/>
        </p:spPr>
        <p:txBody>
          <a:bodyPr wrap="square">
            <a:spAutoFit/>
          </a:bodyPr>
          <a:lstStyle/>
          <a:p>
            <a:r>
              <a:rPr lang="pt-BR" sz="2000" dirty="0"/>
              <a:t>Os candidatos enfrentam o desafio de conciliar as demandas trabalhistas, que frequentemente envolvem reajustes salariais e melhoria nas condições de trabalho, com a necessidade de controle de custos operacionais. As negociações também são afetadas pela alta regulamentação do setor de saúde, que exige um equilíbrio delicado entre a eficiência financeira e a qualidade dos serviços prestados.</a:t>
            </a:r>
          </a:p>
        </p:txBody>
      </p:sp>
      <p:sp>
        <p:nvSpPr>
          <p:cNvPr id="4" name="CaixaDeTexto 3">
            <a:extLst>
              <a:ext uri="{FF2B5EF4-FFF2-40B4-BE49-F238E27FC236}">
                <a16:creationId xmlns:a16="http://schemas.microsoft.com/office/drawing/2014/main" id="{50B63B93-C832-7E25-8BF4-15B7303A0196}"/>
              </a:ext>
            </a:extLst>
          </p:cNvPr>
          <p:cNvSpPr txBox="1"/>
          <p:nvPr/>
        </p:nvSpPr>
        <p:spPr>
          <a:xfrm>
            <a:off x="539998" y="4163610"/>
            <a:ext cx="11101134" cy="400110"/>
          </a:xfrm>
          <a:prstGeom prst="rect">
            <a:avLst/>
          </a:prstGeom>
          <a:noFill/>
        </p:spPr>
        <p:txBody>
          <a:bodyPr wrap="square">
            <a:spAutoFit/>
          </a:bodyPr>
          <a:lstStyle/>
          <a:p>
            <a:r>
              <a:rPr lang="pt-BR" sz="2000" b="1" dirty="0"/>
              <a:t>Como o sistema sindical afeta a gestão e os custos das instituições de saúde?</a:t>
            </a:r>
          </a:p>
        </p:txBody>
      </p:sp>
      <p:sp>
        <p:nvSpPr>
          <p:cNvPr id="8" name="CaixaDeTexto 7">
            <a:extLst>
              <a:ext uri="{FF2B5EF4-FFF2-40B4-BE49-F238E27FC236}">
                <a16:creationId xmlns:a16="http://schemas.microsoft.com/office/drawing/2014/main" id="{942EF287-6F5F-D987-D100-966C74AE24BD}"/>
              </a:ext>
            </a:extLst>
          </p:cNvPr>
          <p:cNvSpPr txBox="1"/>
          <p:nvPr/>
        </p:nvSpPr>
        <p:spPr>
          <a:xfrm>
            <a:off x="539998" y="4694113"/>
            <a:ext cx="11101133" cy="1631216"/>
          </a:xfrm>
          <a:prstGeom prst="rect">
            <a:avLst/>
          </a:prstGeom>
          <a:noFill/>
        </p:spPr>
        <p:txBody>
          <a:bodyPr wrap="square">
            <a:spAutoFit/>
          </a:bodyPr>
          <a:lstStyle/>
          <a:p>
            <a:r>
              <a:rPr lang="pt-BR" sz="2000" dirty="0"/>
              <a:t>Os acordos coletivos estabelecidos pelos sindicatos laborais e patronais têm impacto direto nos custos de operação das instituições de saúde, especialmente em questões como cartilagem, jornada de trabalho e benefícios. Um sistema sindical que consegue equilibrar as demandas dos trabalhadores com a sustentabilidade financeira das empresas é crucial para a saúde econômica do setor.</a:t>
            </a:r>
          </a:p>
        </p:txBody>
      </p:sp>
    </p:spTree>
    <p:extLst>
      <p:ext uri="{BB962C8B-B14F-4D97-AF65-F5344CB8AC3E}">
        <p14:creationId xmlns:p14="http://schemas.microsoft.com/office/powerpoint/2010/main" val="1540484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692DDE9C-9513-D135-9215-994DE1EAABA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23C5369-B431-FAE6-0C27-90ACDD3719A1}"/>
              </a:ext>
            </a:extLst>
          </p:cNvPr>
          <p:cNvSpPr>
            <a:spLocks noGrp="1"/>
          </p:cNvSpPr>
          <p:nvPr>
            <p:ph type="title"/>
          </p:nvPr>
        </p:nvSpPr>
        <p:spPr>
          <a:xfrm>
            <a:off x="540000" y="540000"/>
            <a:ext cx="11101135" cy="611467"/>
          </a:xfrm>
        </p:spPr>
        <p:txBody>
          <a:bodyPr>
            <a:normAutofit fontScale="90000"/>
          </a:bodyPr>
          <a:lstStyle/>
          <a:p>
            <a:r>
              <a:rPr lang="pt-BR" sz="4000" dirty="0"/>
              <a:t>6. Relação entre Empregadores e Sindicatos</a:t>
            </a:r>
          </a:p>
        </p:txBody>
      </p:sp>
      <p:sp>
        <p:nvSpPr>
          <p:cNvPr id="7" name="CaixaDeTexto 6">
            <a:extLst>
              <a:ext uri="{FF2B5EF4-FFF2-40B4-BE49-F238E27FC236}">
                <a16:creationId xmlns:a16="http://schemas.microsoft.com/office/drawing/2014/main" id="{113893A1-8180-D133-FCFA-44A143B17CA3}"/>
              </a:ext>
            </a:extLst>
          </p:cNvPr>
          <p:cNvSpPr txBox="1"/>
          <p:nvPr/>
        </p:nvSpPr>
        <p:spPr>
          <a:xfrm>
            <a:off x="539998" y="1563722"/>
            <a:ext cx="11101134" cy="707886"/>
          </a:xfrm>
          <a:prstGeom prst="rect">
            <a:avLst/>
          </a:prstGeom>
          <a:noFill/>
        </p:spPr>
        <p:txBody>
          <a:bodyPr wrap="square">
            <a:spAutoFit/>
          </a:bodyPr>
          <a:lstStyle/>
          <a:p>
            <a:pPr algn="just"/>
            <a:r>
              <a:rPr lang="pt-BR" sz="2000" b="1" dirty="0"/>
              <a:t>Quais são as melhores práticas para empresas de saúde ao lidarem com sindicatos laborais?</a:t>
            </a:r>
          </a:p>
        </p:txBody>
      </p:sp>
      <p:sp>
        <p:nvSpPr>
          <p:cNvPr id="5" name="CaixaDeTexto 4">
            <a:extLst>
              <a:ext uri="{FF2B5EF4-FFF2-40B4-BE49-F238E27FC236}">
                <a16:creationId xmlns:a16="http://schemas.microsoft.com/office/drawing/2014/main" id="{BD08A7CF-68E2-9604-E257-592E4D26CDDE}"/>
              </a:ext>
            </a:extLst>
          </p:cNvPr>
          <p:cNvSpPr txBox="1"/>
          <p:nvPr/>
        </p:nvSpPr>
        <p:spPr>
          <a:xfrm>
            <a:off x="539998" y="2683863"/>
            <a:ext cx="11101134" cy="1631216"/>
          </a:xfrm>
          <a:prstGeom prst="rect">
            <a:avLst/>
          </a:prstGeom>
          <a:noFill/>
        </p:spPr>
        <p:txBody>
          <a:bodyPr wrap="square">
            <a:spAutoFit/>
          </a:bodyPr>
          <a:lstStyle/>
          <a:p>
            <a:pPr algn="just"/>
            <a:r>
              <a:rPr lang="pt-BR" sz="2000" dirty="0"/>
              <a:t>As melhores práticas incluem o estabelecimento de um diálogo transparente e contínuo com os sindicatos laborais, a busca por soluções colaborativas e a antecipação de problemas que possam ser resolvidos preventivamente. A adoção de políticas que valorizem os trabalhadores e promovam um ambiente de trabalho saudável também facilita as negociações e evita conflitos.</a:t>
            </a:r>
          </a:p>
        </p:txBody>
      </p:sp>
    </p:spTree>
    <p:extLst>
      <p:ext uri="{BB962C8B-B14F-4D97-AF65-F5344CB8AC3E}">
        <p14:creationId xmlns:p14="http://schemas.microsoft.com/office/powerpoint/2010/main" val="4053421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307E1249-7483-AF09-7804-56A281C86F9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17D516D-8A71-87F7-5E31-F927F0C0165E}"/>
              </a:ext>
            </a:extLst>
          </p:cNvPr>
          <p:cNvSpPr>
            <a:spLocks noGrp="1"/>
          </p:cNvSpPr>
          <p:nvPr>
            <p:ph type="title"/>
          </p:nvPr>
        </p:nvSpPr>
        <p:spPr>
          <a:xfrm>
            <a:off x="540000" y="540000"/>
            <a:ext cx="11101135" cy="611467"/>
          </a:xfrm>
        </p:spPr>
        <p:txBody>
          <a:bodyPr>
            <a:normAutofit fontScale="90000"/>
          </a:bodyPr>
          <a:lstStyle/>
          <a:p>
            <a:r>
              <a:rPr lang="pt-BR" sz="4000" dirty="0"/>
              <a:t>7. Perspectivas Futuras</a:t>
            </a:r>
          </a:p>
        </p:txBody>
      </p:sp>
      <p:sp>
        <p:nvSpPr>
          <p:cNvPr id="7" name="CaixaDeTexto 6">
            <a:extLst>
              <a:ext uri="{FF2B5EF4-FFF2-40B4-BE49-F238E27FC236}">
                <a16:creationId xmlns:a16="http://schemas.microsoft.com/office/drawing/2014/main" id="{7C6645DF-7736-C1DF-0D61-5E077EC1808B}"/>
              </a:ext>
            </a:extLst>
          </p:cNvPr>
          <p:cNvSpPr txBox="1"/>
          <p:nvPr/>
        </p:nvSpPr>
        <p:spPr>
          <a:xfrm>
            <a:off x="539998" y="1563722"/>
            <a:ext cx="11101134" cy="400110"/>
          </a:xfrm>
          <a:prstGeom prst="rect">
            <a:avLst/>
          </a:prstGeom>
          <a:noFill/>
        </p:spPr>
        <p:txBody>
          <a:bodyPr wrap="square">
            <a:spAutoFit/>
          </a:bodyPr>
          <a:lstStyle/>
          <a:p>
            <a:pPr algn="just"/>
            <a:r>
              <a:rPr lang="pt-BR" sz="2000" b="1" dirty="0"/>
              <a:t>Quais são as tendências futuras para o sistema sindical empresarial na área da saúde?</a:t>
            </a:r>
          </a:p>
        </p:txBody>
      </p:sp>
      <p:sp>
        <p:nvSpPr>
          <p:cNvPr id="5" name="CaixaDeTexto 4">
            <a:extLst>
              <a:ext uri="{FF2B5EF4-FFF2-40B4-BE49-F238E27FC236}">
                <a16:creationId xmlns:a16="http://schemas.microsoft.com/office/drawing/2014/main" id="{BF51B99D-84AF-7D9D-27E2-A0100D12DC07}"/>
              </a:ext>
            </a:extLst>
          </p:cNvPr>
          <p:cNvSpPr txBox="1"/>
          <p:nvPr/>
        </p:nvSpPr>
        <p:spPr>
          <a:xfrm>
            <a:off x="539998" y="2131209"/>
            <a:ext cx="11101134" cy="1631216"/>
          </a:xfrm>
          <a:prstGeom prst="rect">
            <a:avLst/>
          </a:prstGeom>
          <a:noFill/>
        </p:spPr>
        <p:txBody>
          <a:bodyPr wrap="square">
            <a:spAutoFit/>
          </a:bodyPr>
          <a:lstStyle/>
          <a:p>
            <a:pPr algn="just"/>
            <a:r>
              <a:rPr lang="pt-BR" sz="2000" dirty="0"/>
              <a:t>Espera-se que os sindicatos empresariais adotem uma postura mais estratégica, utilizando novas tecnologias para otimizar a comunicação com os associados e acompanhar a evolução do mercado. O aumento da regulação do setor de saúde também exigirá uma atuação sindical mais ativa em relação às políticas públicas e à defesa dos interesses econômicos das empresas.</a:t>
            </a:r>
          </a:p>
        </p:txBody>
      </p:sp>
      <p:sp>
        <p:nvSpPr>
          <p:cNvPr id="4" name="CaixaDeTexto 3">
            <a:extLst>
              <a:ext uri="{FF2B5EF4-FFF2-40B4-BE49-F238E27FC236}">
                <a16:creationId xmlns:a16="http://schemas.microsoft.com/office/drawing/2014/main" id="{96915696-F74F-E148-3872-935EB8E2B8CD}"/>
              </a:ext>
            </a:extLst>
          </p:cNvPr>
          <p:cNvSpPr txBox="1"/>
          <p:nvPr/>
        </p:nvSpPr>
        <p:spPr>
          <a:xfrm>
            <a:off x="539997" y="3929802"/>
            <a:ext cx="11101133" cy="707886"/>
          </a:xfrm>
          <a:prstGeom prst="rect">
            <a:avLst/>
          </a:prstGeom>
          <a:noFill/>
        </p:spPr>
        <p:txBody>
          <a:bodyPr wrap="square">
            <a:spAutoFit/>
          </a:bodyPr>
          <a:lstStyle/>
          <a:p>
            <a:pPr algn="just"/>
            <a:r>
              <a:rPr lang="pt-BR" sz="2000" b="1" dirty="0"/>
              <a:t>Quais mudanças legislativas poderiam melhorar a atuação empresarial sindical no setor de saúde?</a:t>
            </a:r>
          </a:p>
        </p:txBody>
      </p:sp>
      <p:sp>
        <p:nvSpPr>
          <p:cNvPr id="8" name="CaixaDeTexto 7">
            <a:extLst>
              <a:ext uri="{FF2B5EF4-FFF2-40B4-BE49-F238E27FC236}">
                <a16:creationId xmlns:a16="http://schemas.microsoft.com/office/drawing/2014/main" id="{F6ED2AAD-5C82-3C7B-7D9D-4BADAB23CAA0}"/>
              </a:ext>
            </a:extLst>
          </p:cNvPr>
          <p:cNvSpPr txBox="1"/>
          <p:nvPr/>
        </p:nvSpPr>
        <p:spPr>
          <a:xfrm>
            <a:off x="539997" y="4805064"/>
            <a:ext cx="11101132" cy="1631216"/>
          </a:xfrm>
          <a:prstGeom prst="rect">
            <a:avLst/>
          </a:prstGeom>
          <a:noFill/>
        </p:spPr>
        <p:txBody>
          <a:bodyPr wrap="square">
            <a:spAutoFit/>
          </a:bodyPr>
          <a:lstStyle/>
          <a:p>
            <a:pPr algn="just"/>
            <a:r>
              <a:rPr lang="pt-BR" sz="2000" dirty="0"/>
              <a:t>Mudanças que incentivam maior flexibilidade nas negociações coletivas e que promovem a desburocratização das relações trabalhistas benéficas para o setor. Além disso, a implementação de políticas públicas que asseguram o financiamento das instituições de saúde e a redução da carga tributária também são vistas como fundamentais para a melhoria das relações sindicais.</a:t>
            </a:r>
          </a:p>
        </p:txBody>
      </p:sp>
    </p:spTree>
    <p:extLst>
      <p:ext uri="{BB962C8B-B14F-4D97-AF65-F5344CB8AC3E}">
        <p14:creationId xmlns:p14="http://schemas.microsoft.com/office/powerpoint/2010/main" val="1631133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B146F296-C331-5F5A-B12A-A80D1FA48BC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32CCAD8-A59C-7D74-E12D-6EB56ECA40F4}"/>
              </a:ext>
            </a:extLst>
          </p:cNvPr>
          <p:cNvSpPr>
            <a:spLocks noGrp="1"/>
          </p:cNvSpPr>
          <p:nvPr>
            <p:ph type="title"/>
          </p:nvPr>
        </p:nvSpPr>
        <p:spPr>
          <a:xfrm>
            <a:off x="540000" y="540000"/>
            <a:ext cx="11101135" cy="611467"/>
          </a:xfrm>
        </p:spPr>
        <p:txBody>
          <a:bodyPr>
            <a:normAutofit fontScale="90000"/>
          </a:bodyPr>
          <a:lstStyle/>
          <a:p>
            <a:r>
              <a:rPr lang="pt-BR" sz="4000" dirty="0"/>
              <a:t>8. Comparações Internacionais</a:t>
            </a:r>
          </a:p>
        </p:txBody>
      </p:sp>
      <p:sp>
        <p:nvSpPr>
          <p:cNvPr id="7" name="CaixaDeTexto 6">
            <a:extLst>
              <a:ext uri="{FF2B5EF4-FFF2-40B4-BE49-F238E27FC236}">
                <a16:creationId xmlns:a16="http://schemas.microsoft.com/office/drawing/2014/main" id="{306708F6-AB35-BC17-7054-E0FAA56BF3DB}"/>
              </a:ext>
            </a:extLst>
          </p:cNvPr>
          <p:cNvSpPr txBox="1"/>
          <p:nvPr/>
        </p:nvSpPr>
        <p:spPr>
          <a:xfrm>
            <a:off x="539997" y="1563722"/>
            <a:ext cx="11101134" cy="707886"/>
          </a:xfrm>
          <a:prstGeom prst="rect">
            <a:avLst/>
          </a:prstGeom>
          <a:noFill/>
        </p:spPr>
        <p:txBody>
          <a:bodyPr wrap="square">
            <a:spAutoFit/>
          </a:bodyPr>
          <a:lstStyle/>
          <a:p>
            <a:pPr algn="just"/>
            <a:r>
              <a:rPr lang="pt-BR" sz="2000" b="1" dirty="0"/>
              <a:t>Como o sistema sindical brasileiro na área empresarial de saúde se compara a outros países?</a:t>
            </a:r>
          </a:p>
        </p:txBody>
      </p:sp>
      <p:sp>
        <p:nvSpPr>
          <p:cNvPr id="5" name="CaixaDeTexto 4">
            <a:extLst>
              <a:ext uri="{FF2B5EF4-FFF2-40B4-BE49-F238E27FC236}">
                <a16:creationId xmlns:a16="http://schemas.microsoft.com/office/drawing/2014/main" id="{DC4679CE-A1A2-BF8F-F67F-785F5201F8EA}"/>
              </a:ext>
            </a:extLst>
          </p:cNvPr>
          <p:cNvSpPr txBox="1"/>
          <p:nvPr/>
        </p:nvSpPr>
        <p:spPr>
          <a:xfrm>
            <a:off x="539997" y="2392819"/>
            <a:ext cx="11101134" cy="1323439"/>
          </a:xfrm>
          <a:prstGeom prst="rect">
            <a:avLst/>
          </a:prstGeom>
          <a:noFill/>
        </p:spPr>
        <p:txBody>
          <a:bodyPr wrap="square">
            <a:spAutoFit/>
          </a:bodyPr>
          <a:lstStyle/>
          <a:p>
            <a:pPr algn="just"/>
            <a:r>
              <a:rPr lang="pt-BR" sz="2000" dirty="0"/>
              <a:t>O sistema sindical brasileiro é mais centralizado e regulado em comparação com países como os EUA, onde as negociações sindicais são mais descentralizadas e flexíveis. No Brasil, a forte regulação estatal impacta diretamente a atuação dos sindicatos empresariais, que precisam seguir uma estrutura para as negociações coletivas.</a:t>
            </a:r>
          </a:p>
        </p:txBody>
      </p:sp>
      <p:sp>
        <p:nvSpPr>
          <p:cNvPr id="4" name="CaixaDeTexto 3">
            <a:extLst>
              <a:ext uri="{FF2B5EF4-FFF2-40B4-BE49-F238E27FC236}">
                <a16:creationId xmlns:a16="http://schemas.microsoft.com/office/drawing/2014/main" id="{43269312-99E8-5428-94F1-E7000954467A}"/>
              </a:ext>
            </a:extLst>
          </p:cNvPr>
          <p:cNvSpPr txBox="1"/>
          <p:nvPr/>
        </p:nvSpPr>
        <p:spPr>
          <a:xfrm>
            <a:off x="539997" y="3837469"/>
            <a:ext cx="11101133" cy="707886"/>
          </a:xfrm>
          <a:prstGeom prst="rect">
            <a:avLst/>
          </a:prstGeom>
          <a:noFill/>
        </p:spPr>
        <p:txBody>
          <a:bodyPr wrap="square">
            <a:spAutoFit/>
          </a:bodyPr>
          <a:lstStyle/>
          <a:p>
            <a:pPr algn="just"/>
            <a:r>
              <a:rPr lang="pt-BR" sz="2000" b="1" dirty="0"/>
              <a:t>Que lições ser aprendidas de sistemas sindicais empresariais de saúde em países podem ser desenvolvidos?</a:t>
            </a:r>
          </a:p>
        </p:txBody>
      </p:sp>
      <p:sp>
        <p:nvSpPr>
          <p:cNvPr id="8" name="CaixaDeTexto 7">
            <a:extLst>
              <a:ext uri="{FF2B5EF4-FFF2-40B4-BE49-F238E27FC236}">
                <a16:creationId xmlns:a16="http://schemas.microsoft.com/office/drawing/2014/main" id="{BDEA41DA-D87B-FCDD-FD50-E53E14B33D50}"/>
              </a:ext>
            </a:extLst>
          </p:cNvPr>
          <p:cNvSpPr txBox="1"/>
          <p:nvPr/>
        </p:nvSpPr>
        <p:spPr>
          <a:xfrm>
            <a:off x="539997" y="4666565"/>
            <a:ext cx="11101132" cy="1323439"/>
          </a:xfrm>
          <a:prstGeom prst="rect">
            <a:avLst/>
          </a:prstGeom>
          <a:noFill/>
        </p:spPr>
        <p:txBody>
          <a:bodyPr wrap="square">
            <a:spAutoFit/>
          </a:bodyPr>
          <a:lstStyle/>
          <a:p>
            <a:pPr algn="just"/>
            <a:r>
              <a:rPr lang="pt-BR" sz="2000" b="1" dirty="0"/>
              <a:t>Diálogo Contínuo e Transparente </a:t>
            </a:r>
            <a:r>
              <a:rPr lang="pt-BR" sz="2000" dirty="0"/>
              <a:t>: Uma cultura de negociações frequentes e abertas evita o acirramento de conflitos. O diálogo constante entre sindicatos e trabalhadores contribui para a criação de soluções consensuais, o que beneficia tanto os trabalhadores quanto as empresas.</a:t>
            </a:r>
          </a:p>
        </p:txBody>
      </p:sp>
    </p:spTree>
    <p:extLst>
      <p:ext uri="{BB962C8B-B14F-4D97-AF65-F5344CB8AC3E}">
        <p14:creationId xmlns:p14="http://schemas.microsoft.com/office/powerpoint/2010/main" val="1116899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rgbClr val="0070C0"/>
          </a:bgClr>
        </a:pattFill>
        <a:effectLst/>
      </p:bgPr>
    </p:bg>
    <p:spTree>
      <p:nvGrpSpPr>
        <p:cNvPr id="1" name="">
          <a:extLst>
            <a:ext uri="{FF2B5EF4-FFF2-40B4-BE49-F238E27FC236}">
              <a16:creationId xmlns:a16="http://schemas.microsoft.com/office/drawing/2014/main" id="{BB1B8F4C-A1C2-B5BA-7B45-EAFE48C6A48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6232314-583D-5C63-2AE4-92072C73A2DB}"/>
              </a:ext>
            </a:extLst>
          </p:cNvPr>
          <p:cNvSpPr>
            <a:spLocks noGrp="1"/>
          </p:cNvSpPr>
          <p:nvPr>
            <p:ph type="title"/>
          </p:nvPr>
        </p:nvSpPr>
        <p:spPr>
          <a:xfrm>
            <a:off x="540000" y="540000"/>
            <a:ext cx="11101135" cy="611467"/>
          </a:xfrm>
        </p:spPr>
        <p:txBody>
          <a:bodyPr>
            <a:normAutofit fontScale="90000"/>
          </a:bodyPr>
          <a:lstStyle/>
          <a:p>
            <a:r>
              <a:rPr lang="pt-BR" sz="4000" dirty="0"/>
              <a:t>8. Comparações Internacionais</a:t>
            </a:r>
          </a:p>
        </p:txBody>
      </p:sp>
      <p:sp>
        <p:nvSpPr>
          <p:cNvPr id="5" name="CaixaDeTexto 4">
            <a:extLst>
              <a:ext uri="{FF2B5EF4-FFF2-40B4-BE49-F238E27FC236}">
                <a16:creationId xmlns:a16="http://schemas.microsoft.com/office/drawing/2014/main" id="{9B8CA6A5-1F0E-2D1A-980A-BBC0D4528786}"/>
              </a:ext>
            </a:extLst>
          </p:cNvPr>
          <p:cNvSpPr txBox="1"/>
          <p:nvPr/>
        </p:nvSpPr>
        <p:spPr>
          <a:xfrm>
            <a:off x="539996" y="1447084"/>
            <a:ext cx="11101134" cy="1323439"/>
          </a:xfrm>
          <a:prstGeom prst="rect">
            <a:avLst/>
          </a:prstGeom>
          <a:noFill/>
        </p:spPr>
        <p:txBody>
          <a:bodyPr wrap="square">
            <a:spAutoFit/>
          </a:bodyPr>
          <a:lstStyle/>
          <a:p>
            <a:pPr algn="just"/>
            <a:r>
              <a:rPr lang="pt-BR" sz="2000" b="1" dirty="0"/>
              <a:t>Foco no Longo Prazo </a:t>
            </a:r>
            <a:r>
              <a:rPr lang="pt-BR" sz="2000" dirty="0"/>
              <a:t>: Em muitos países desenvolvidos, as negociações sindicais visam acordos de longo prazo que visam estabilidade tanto para os trabalhadores quanto para os trabalhadores. Isso evita reajustes frequentes que podem causar desestabilização financeira nas empresas.</a:t>
            </a:r>
          </a:p>
        </p:txBody>
      </p:sp>
      <p:sp>
        <p:nvSpPr>
          <p:cNvPr id="4" name="CaixaDeTexto 3">
            <a:extLst>
              <a:ext uri="{FF2B5EF4-FFF2-40B4-BE49-F238E27FC236}">
                <a16:creationId xmlns:a16="http://schemas.microsoft.com/office/drawing/2014/main" id="{19C393B7-3534-EFC9-D996-B3D9C442966E}"/>
              </a:ext>
            </a:extLst>
          </p:cNvPr>
          <p:cNvSpPr txBox="1"/>
          <p:nvPr/>
        </p:nvSpPr>
        <p:spPr>
          <a:xfrm>
            <a:off x="539996" y="2769045"/>
            <a:ext cx="11101133" cy="1323439"/>
          </a:xfrm>
          <a:prstGeom prst="rect">
            <a:avLst/>
          </a:prstGeom>
          <a:noFill/>
        </p:spPr>
        <p:txBody>
          <a:bodyPr wrap="square">
            <a:spAutoFit/>
          </a:bodyPr>
          <a:lstStyle/>
          <a:p>
            <a:pPr algn="just"/>
            <a:r>
              <a:rPr lang="pt-BR" sz="2000" b="1" dirty="0"/>
              <a:t>Valorização da Qualificação </a:t>
            </a:r>
            <a:r>
              <a:rPr lang="pt-BR" sz="2000" dirty="0"/>
              <a:t>: Há um foco significativo em programas de requalificação e formação contínua dos trabalhadores. Esse aspecto é fundamental em tempos de automação e digitalização, ajudando a mitigar os impactos da transformação tecnológica no mercado de trabalho da saúde.</a:t>
            </a:r>
          </a:p>
        </p:txBody>
      </p:sp>
      <p:sp>
        <p:nvSpPr>
          <p:cNvPr id="8" name="CaixaDeTexto 7">
            <a:extLst>
              <a:ext uri="{FF2B5EF4-FFF2-40B4-BE49-F238E27FC236}">
                <a16:creationId xmlns:a16="http://schemas.microsoft.com/office/drawing/2014/main" id="{D1EFBF50-225C-C1F8-DC89-F77AAB23134E}"/>
              </a:ext>
            </a:extLst>
          </p:cNvPr>
          <p:cNvSpPr txBox="1"/>
          <p:nvPr/>
        </p:nvSpPr>
        <p:spPr>
          <a:xfrm>
            <a:off x="539996" y="4091006"/>
            <a:ext cx="11101132" cy="1323439"/>
          </a:xfrm>
          <a:prstGeom prst="rect">
            <a:avLst/>
          </a:prstGeom>
          <a:noFill/>
        </p:spPr>
        <p:txBody>
          <a:bodyPr wrap="square">
            <a:spAutoFit/>
          </a:bodyPr>
          <a:lstStyle/>
          <a:p>
            <a:pPr algn="just"/>
            <a:r>
              <a:rPr lang="pt-BR" sz="2000" b="1" dirty="0"/>
              <a:t>Flexibilidade e Inovação </a:t>
            </a:r>
            <a:r>
              <a:rPr lang="pt-BR" sz="2000" dirty="0"/>
              <a:t>: Sindicatos e empresas trabalham juntos para implementar modelos de trabalho mais flexíveis, adaptados às novas realidades, como o teletrabalho e a automação. A flexibilidade nas negociações também permite adaptar acordos coletivos às necessidades específicas de cada instituição de saúde.</a:t>
            </a:r>
          </a:p>
        </p:txBody>
      </p:sp>
      <p:sp>
        <p:nvSpPr>
          <p:cNvPr id="6" name="CaixaDeTexto 5">
            <a:extLst>
              <a:ext uri="{FF2B5EF4-FFF2-40B4-BE49-F238E27FC236}">
                <a16:creationId xmlns:a16="http://schemas.microsoft.com/office/drawing/2014/main" id="{E86BBC7C-88B0-6727-A980-986BED353759}"/>
              </a:ext>
            </a:extLst>
          </p:cNvPr>
          <p:cNvSpPr txBox="1"/>
          <p:nvPr/>
        </p:nvSpPr>
        <p:spPr>
          <a:xfrm>
            <a:off x="539996" y="5412968"/>
            <a:ext cx="11101131" cy="1015663"/>
          </a:xfrm>
          <a:prstGeom prst="rect">
            <a:avLst/>
          </a:prstGeom>
          <a:noFill/>
        </p:spPr>
        <p:txBody>
          <a:bodyPr wrap="square">
            <a:spAutoFit/>
          </a:bodyPr>
          <a:lstStyle/>
          <a:p>
            <a:pPr algn="just"/>
            <a:r>
              <a:rPr lang="pt-BR" sz="2000" b="1" dirty="0"/>
              <a:t>Modelo de Cogestão </a:t>
            </a:r>
            <a:r>
              <a:rPr lang="pt-BR" sz="2000" dirty="0"/>
              <a:t>: Na Alemanha, por exemplo, há uma forte participação dos trabalhadores na gestão das empresas por meio de conselhos de trabalhadores, que permite uma maior integração e compreensão das necessidades e desafios das instituições.</a:t>
            </a:r>
          </a:p>
        </p:txBody>
      </p:sp>
    </p:spTree>
    <p:extLst>
      <p:ext uri="{BB962C8B-B14F-4D97-AF65-F5344CB8AC3E}">
        <p14:creationId xmlns:p14="http://schemas.microsoft.com/office/powerpoint/2010/main" val="3348217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43C8D19-EEC5-721E-6393-98201E0F1D44}"/>
            </a:ext>
          </a:extLst>
        </p:cNvPr>
        <p:cNvGrpSpPr/>
        <p:nvPr/>
      </p:nvGrpSpPr>
      <p:grpSpPr>
        <a:xfrm>
          <a:off x="0" y="0"/>
          <a:ext cx="0" cy="0"/>
          <a:chOff x="0" y="0"/>
          <a:chExt cx="0" cy="0"/>
        </a:xfrm>
      </p:grpSpPr>
      <p:pic>
        <p:nvPicPr>
          <p:cNvPr id="10" name="Imagem 9" descr="Logotipo&#10;&#10;Descrição gerada automaticamente">
            <a:extLst>
              <a:ext uri="{FF2B5EF4-FFF2-40B4-BE49-F238E27FC236}">
                <a16:creationId xmlns:a16="http://schemas.microsoft.com/office/drawing/2014/main" id="{414484AC-5B9F-4CFE-421E-DA9C6AAC1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707" y="2238753"/>
            <a:ext cx="8354585" cy="238049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73863513"/>
      </p:ext>
    </p:extLst>
  </p:cSld>
  <p:clrMapOvr>
    <a:masterClrMapping/>
  </p:clrMapOvr>
</p:sld>
</file>

<file path=ppt/theme/theme1.xml><?xml version="1.0" encoding="utf-8"?>
<a:theme xmlns:a="http://schemas.openxmlformats.org/drawingml/2006/main" name="GlowVTI">
  <a:themeElements>
    <a:clrScheme name="AnalogousFromLightSeed_2SEEDS">
      <a:dk1>
        <a:srgbClr val="000000"/>
      </a:dk1>
      <a:lt1>
        <a:srgbClr val="FFFFFF"/>
      </a:lt1>
      <a:dk2>
        <a:srgbClr val="243841"/>
      </a:dk2>
      <a:lt2>
        <a:srgbClr val="E8E3E2"/>
      </a:lt2>
      <a:accent1>
        <a:srgbClr val="7AA9B7"/>
      </a:accent1>
      <a:accent2>
        <a:srgbClr val="80A9A1"/>
      </a:accent2>
      <a:accent3>
        <a:srgbClr val="8FA2C3"/>
      </a:accent3>
      <a:accent4>
        <a:srgbClr val="BA7F80"/>
      </a:accent4>
      <a:accent5>
        <a:srgbClr val="BC9B84"/>
      </a:accent5>
      <a:accent6>
        <a:srgbClr val="ABA175"/>
      </a:accent6>
      <a:hlink>
        <a:srgbClr val="AC7465"/>
      </a:hlink>
      <a:folHlink>
        <a:srgbClr val="7F7F7F"/>
      </a:folHlink>
    </a:clrScheme>
    <a:fontScheme name="Blur">
      <a:majorFont>
        <a:latin typeface="Bell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wVTI" id="{D5B5AA20-F6D3-43B8-AF6B-ECAF69256418}" vid="{93025AB5-1D44-4CD3-9BC3-729F6E11E040}"/>
    </a:ext>
  </a:extLst>
</a:theme>
</file>

<file path=docProps/app.xml><?xml version="1.0" encoding="utf-8"?>
<Properties xmlns="http://schemas.openxmlformats.org/officeDocument/2006/extended-properties" xmlns:vt="http://schemas.openxmlformats.org/officeDocument/2006/docPropsVTypes">
  <TotalTime>123</TotalTime>
  <Words>2323</Words>
  <Application>Microsoft Office PowerPoint</Application>
  <PresentationFormat>Widescreen</PresentationFormat>
  <Paragraphs>143</Paragraphs>
  <Slides>23</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23</vt:i4>
      </vt:variant>
    </vt:vector>
  </HeadingPairs>
  <TitlesOfParts>
    <vt:vector size="28" baseType="lpstr">
      <vt:lpstr>Arial</vt:lpstr>
      <vt:lpstr>Avenir Next LT Pro</vt:lpstr>
      <vt:lpstr>Bell MT</vt:lpstr>
      <vt:lpstr>Candara</vt:lpstr>
      <vt:lpstr>GlowVTI</vt:lpstr>
      <vt:lpstr>Sistema Sindical na Área de Prestação de Serviços da Saúde</vt:lpstr>
      <vt:lpstr>Apresentação do PowerPoint</vt:lpstr>
      <vt:lpstr>1. Dados Gerais do Setor Privado da Saúde</vt:lpstr>
      <vt:lpstr>2. Introdução ao Sistema Sindical Empresarial de Saúde</vt:lpstr>
      <vt:lpstr>2. Introdução ao Sistema Sindical Empresarial de Saúde</vt:lpstr>
      <vt:lpstr>2. Introdução ao Sistema Sindical Empresarial de Saúde</vt:lpstr>
      <vt:lpstr>2. Introdução ao Sistema Sindical Empresarial de Saúde</vt:lpstr>
      <vt:lpstr>2. Introdução ao Sistema Sindical Empresarial de Saúde</vt:lpstr>
      <vt:lpstr>3. Histórico e Legislação Sindical</vt:lpstr>
      <vt:lpstr>3. Histórico e Legislação Sindical</vt:lpstr>
      <vt:lpstr>3. Histórico e Legislação Sindical</vt:lpstr>
      <vt:lpstr>3. Histórico e Legislação Sindical</vt:lpstr>
      <vt:lpstr>4. Desafios Atuais</vt:lpstr>
      <vt:lpstr>4. Desafios Atuais</vt:lpstr>
      <vt:lpstr>4. Desafios Atuais</vt:lpstr>
      <vt:lpstr>5. Atuação Sindical</vt:lpstr>
      <vt:lpstr>5. Atuação Sindical</vt:lpstr>
      <vt:lpstr>6. Relação entre Empregadores e Sindicatos</vt:lpstr>
      <vt:lpstr>6. Relação entre Empregadores e Sindicatos</vt:lpstr>
      <vt:lpstr>7. Perspectivas Futuras</vt:lpstr>
      <vt:lpstr>8. Comparações Internacionais</vt:lpstr>
      <vt:lpstr>8. Comparações Internacionais</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Clovis Queiroz</dc:creator>
  <cp:lastModifiedBy>Predador Elios300</cp:lastModifiedBy>
  <cp:revision>16</cp:revision>
  <dcterms:created xsi:type="dcterms:W3CDTF">2024-10-15T04:48:02Z</dcterms:created>
  <dcterms:modified xsi:type="dcterms:W3CDTF">2024-10-15T11:17:57Z</dcterms:modified>
</cp:coreProperties>
</file>