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80" r:id="rId3"/>
  </p:sldMasterIdLst>
  <p:notesMasterIdLst>
    <p:notesMasterId r:id="rId17"/>
  </p:notesMasterIdLst>
  <p:sldIdLst>
    <p:sldId id="326" r:id="rId4"/>
    <p:sldId id="258" r:id="rId5"/>
    <p:sldId id="259" r:id="rId6"/>
    <p:sldId id="257" r:id="rId7"/>
    <p:sldId id="260" r:id="rId8"/>
    <p:sldId id="262" r:id="rId9"/>
    <p:sldId id="261" r:id="rId10"/>
    <p:sldId id="597" r:id="rId11"/>
    <p:sldId id="605" r:id="rId12"/>
    <p:sldId id="600" r:id="rId13"/>
    <p:sldId id="606" r:id="rId14"/>
    <p:sldId id="263" r:id="rId15"/>
    <p:sldId id="291" r:id="rId1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1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A526B-BC80-4901-8389-FB584137EF48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D2CF9-6A51-4743-9CD2-E627B137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3270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1285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BA15E4-B582-4236-967F-D208C9582F5F}" type="slidenum">
              <a:rPr kumimoji="0" lang="pt-BR" sz="5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ight"/>
                <a:sym typeface="Avenir Light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5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ight"/>
              <a:sym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295761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BA15E4-B582-4236-967F-D208C9582F5F}" type="slidenum">
              <a:rPr kumimoji="0" lang="pt-BR" sz="5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ight"/>
                <a:sym typeface="Avenir Light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5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ight"/>
              <a:sym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4276095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oowmer.com.br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floowmer.com.br/" TargetMode="Externa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oowmer.com.br/" TargetMode="External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floowmer.com.br/" TargetMode="Externa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floowmer.com.br/" TargetMode="Externa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floowmer.com.br/" TargetMode="Externa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floowmer.com.br/" TargetMode="External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floowmer.com.br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C1C1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C3C3C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C1C1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C3C3C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C1C1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C3C3C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C1C1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C3C3C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C3C3C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615950" y="3016250"/>
            <a:ext cx="10953750" cy="1562100"/>
          </a:xfrm>
          <a:prstGeom prst="rect">
            <a:avLst/>
          </a:prstGeom>
        </p:spPr>
        <p:txBody>
          <a:bodyPr/>
          <a:lstStyle>
            <a:lvl1pPr>
              <a:defRPr sz="4300" spc="688"/>
            </a:lvl1pPr>
          </a:lstStyle>
          <a:p>
            <a:r>
              <a:t>Texto do Título</a:t>
            </a:r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615950" y="2387600"/>
            <a:ext cx="10953750" cy="622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600" cap="all" spc="256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SzTx/>
              <a:buNone/>
              <a:defRPr sz="1600" cap="all" spc="256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SzTx/>
              <a:buNone/>
              <a:defRPr sz="1600" cap="all" spc="256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SzTx/>
              <a:buNone/>
              <a:defRPr sz="1600" cap="all" spc="256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SzTx/>
              <a:buNone/>
              <a:defRPr sz="1600" cap="all" spc="256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6054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9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809232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67" name="Nível de Corpo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238900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Imagem"/>
          <p:cNvSpPr>
            <a:spLocks noGrp="1"/>
          </p:cNvSpPr>
          <p:nvPr>
            <p:ph type="pic" idx="13"/>
          </p:nvPr>
        </p:nvSpPr>
        <p:spPr>
          <a:xfrm>
            <a:off x="5651500" y="-19050"/>
            <a:ext cx="6878251" cy="688674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6" name="Texto do Título"/>
          <p:cNvSpPr txBox="1">
            <a:spLocks noGrp="1"/>
          </p:cNvSpPr>
          <p:nvPr>
            <p:ph type="title"/>
          </p:nvPr>
        </p:nvSpPr>
        <p:spPr>
          <a:xfrm>
            <a:off x="622300" y="431800"/>
            <a:ext cx="4762500" cy="1301750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77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622300" y="1981200"/>
            <a:ext cx="4762500" cy="4260850"/>
          </a:xfrm>
          <a:prstGeom prst="rect">
            <a:avLst/>
          </a:prstGeom>
        </p:spPr>
        <p:txBody>
          <a:bodyPr/>
          <a:lstStyle>
            <a:lvl1pPr marL="273050" indent="-273050">
              <a:spcBef>
                <a:spcPts val="2250"/>
              </a:spcBef>
              <a:buClr>
                <a:srgbClr val="646464"/>
              </a:buClr>
              <a:defRPr sz="2100"/>
            </a:lvl1pPr>
            <a:lvl2pPr marL="546100" indent="-273050">
              <a:spcBef>
                <a:spcPts val="2250"/>
              </a:spcBef>
              <a:buClr>
                <a:srgbClr val="646464"/>
              </a:buClr>
              <a:defRPr sz="2100"/>
            </a:lvl2pPr>
            <a:lvl3pPr marL="819150" indent="-273050">
              <a:spcBef>
                <a:spcPts val="2250"/>
              </a:spcBef>
              <a:buClr>
                <a:srgbClr val="646464"/>
              </a:buClr>
              <a:defRPr sz="2100"/>
            </a:lvl3pPr>
            <a:lvl4pPr marL="1092200" indent="-273050">
              <a:spcBef>
                <a:spcPts val="2250"/>
              </a:spcBef>
              <a:buClr>
                <a:srgbClr val="646464"/>
              </a:buClr>
              <a:defRPr sz="2100"/>
            </a:lvl4pPr>
            <a:lvl5pPr marL="1365250" indent="-273050">
              <a:spcBef>
                <a:spcPts val="2250"/>
              </a:spcBef>
              <a:buClr>
                <a:srgbClr val="646464"/>
              </a:buClr>
              <a:defRPr sz="21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51109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615950" y="1066800"/>
            <a:ext cx="10953750" cy="4724400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6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083714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Imagem"/>
          <p:cNvSpPr>
            <a:spLocks noGrp="1"/>
          </p:cNvSpPr>
          <p:nvPr>
            <p:ph type="pic" sz="half" idx="13"/>
          </p:nvPr>
        </p:nvSpPr>
        <p:spPr>
          <a:xfrm>
            <a:off x="5953751" y="2637637"/>
            <a:ext cx="6350001" cy="43905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4" name="143918632_1620x1622.jpeg"/>
          <p:cNvSpPr>
            <a:spLocks noGrp="1"/>
          </p:cNvSpPr>
          <p:nvPr>
            <p:ph type="pic" idx="14"/>
          </p:nvPr>
        </p:nvSpPr>
        <p:spPr>
          <a:xfrm>
            <a:off x="6096000" y="-1193800"/>
            <a:ext cx="6096000" cy="610352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5" name="Imagem"/>
          <p:cNvSpPr>
            <a:spLocks noGrp="1"/>
          </p:cNvSpPr>
          <p:nvPr>
            <p:ph type="pic" idx="15"/>
          </p:nvPr>
        </p:nvSpPr>
        <p:spPr>
          <a:xfrm>
            <a:off x="-57150" y="-69850"/>
            <a:ext cx="6229350" cy="700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465954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–Jaime Silveira"/>
          <p:cNvSpPr txBox="1">
            <a:spLocks noGrp="1"/>
          </p:cNvSpPr>
          <p:nvPr>
            <p:ph type="body" sz="quarter" idx="13"/>
          </p:nvPr>
        </p:nvSpPr>
        <p:spPr>
          <a:xfrm>
            <a:off x="1187450" y="4486494"/>
            <a:ext cx="9810750" cy="3488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cap="all" spc="256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r>
              <a:t>–Jaime Silveira</a:t>
            </a:r>
          </a:p>
        </p:txBody>
      </p:sp>
      <p:sp>
        <p:nvSpPr>
          <p:cNvPr id="104" name="“Digite uma citação aqui.”"/>
          <p:cNvSpPr txBox="1">
            <a:spLocks noGrp="1"/>
          </p:cNvSpPr>
          <p:nvPr>
            <p:ph type="body" sz="quarter" idx="14"/>
          </p:nvPr>
        </p:nvSpPr>
        <p:spPr>
          <a:xfrm>
            <a:off x="1187450" y="2999680"/>
            <a:ext cx="9810750" cy="482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“Digite uma citação aqui.” </a:t>
            </a:r>
          </a:p>
        </p:txBody>
      </p:sp>
      <p:sp>
        <p:nvSpPr>
          <p:cNvPr id="10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907961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ção com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–Jaime Silveira"/>
          <p:cNvSpPr txBox="1">
            <a:spLocks noGrp="1"/>
          </p:cNvSpPr>
          <p:nvPr>
            <p:ph type="body" sz="quarter" idx="13"/>
          </p:nvPr>
        </p:nvSpPr>
        <p:spPr>
          <a:xfrm>
            <a:off x="1187450" y="208280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cap="all" spc="256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r>
              <a:t>–Jaime Silveira</a:t>
            </a:r>
          </a:p>
        </p:txBody>
      </p:sp>
      <p:sp>
        <p:nvSpPr>
          <p:cNvPr id="113" name="“Digite uma citação aqui.”"/>
          <p:cNvSpPr txBox="1">
            <a:spLocks noGrp="1"/>
          </p:cNvSpPr>
          <p:nvPr>
            <p:ph type="body" sz="quarter" idx="14"/>
          </p:nvPr>
        </p:nvSpPr>
        <p:spPr>
          <a:xfrm>
            <a:off x="1187450" y="958850"/>
            <a:ext cx="9810750" cy="482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“Digite uma citação aqui.” </a:t>
            </a:r>
          </a:p>
        </p:txBody>
      </p:sp>
      <p:sp>
        <p:nvSpPr>
          <p:cNvPr id="114" name="Imagem"/>
          <p:cNvSpPr>
            <a:spLocks noGrp="1"/>
          </p:cNvSpPr>
          <p:nvPr>
            <p:ph type="pic" idx="15"/>
          </p:nvPr>
        </p:nvSpPr>
        <p:spPr>
          <a:xfrm>
            <a:off x="-38100" y="1975346"/>
            <a:ext cx="12268200" cy="66815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762395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Imagem"/>
          <p:cNvSpPr>
            <a:spLocks noGrp="1"/>
          </p:cNvSpPr>
          <p:nvPr>
            <p:ph type="pic" idx="13"/>
          </p:nvPr>
        </p:nvSpPr>
        <p:spPr>
          <a:xfrm>
            <a:off x="0" y="-793750"/>
            <a:ext cx="12191999" cy="842989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315533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116004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240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0668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817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09561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5430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" t="10000" r="58349" b="9444"/>
          <a:stretch>
            <a:fillRect/>
          </a:stretch>
        </p:blipFill>
        <p:spPr>
          <a:xfrm>
            <a:off x="762002" y="685802"/>
            <a:ext cx="4574275" cy="5524499"/>
          </a:xfrm>
          <a:custGeom>
            <a:avLst/>
            <a:gdLst>
              <a:gd name="connsiteX0" fmla="*/ 0 w 4574275"/>
              <a:gd name="connsiteY0" fmla="*/ 0 h 5524499"/>
              <a:gd name="connsiteX1" fmla="*/ 4574275 w 4574275"/>
              <a:gd name="connsiteY1" fmla="*/ 0 h 5524499"/>
              <a:gd name="connsiteX2" fmla="*/ 4574275 w 4574275"/>
              <a:gd name="connsiteY2" fmla="*/ 5524499 h 5524499"/>
              <a:gd name="connsiteX3" fmla="*/ 0 w 4574275"/>
              <a:gd name="connsiteY3" fmla="*/ 5524499 h 5524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4275" h="5524499">
                <a:moveTo>
                  <a:pt x="0" y="0"/>
                </a:moveTo>
                <a:lnTo>
                  <a:pt x="4574275" y="0"/>
                </a:lnTo>
                <a:lnTo>
                  <a:pt x="4574275" y="5524499"/>
                </a:lnTo>
                <a:lnTo>
                  <a:pt x="0" y="5524499"/>
                </a:lnTo>
                <a:close/>
              </a:path>
            </a:pathLst>
          </a:cu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16E9767-8588-4D25-A40E-3F1556C00F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000" y="685800"/>
            <a:ext cx="4573588" cy="55245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Box 8">
            <a:hlinkClick r:id="rId3"/>
            <a:extLst>
              <a:ext uri="{FF2B5EF4-FFF2-40B4-BE49-F238E27FC236}">
                <a16:creationId xmlns:a16="http://schemas.microsoft.com/office/drawing/2014/main" id="{59190671-883D-4A75-A0B8-0DE9B62E7A9C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B8D7EEB-8AD5-4E18-BE0C-3A9F27BBEC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589" y="88928"/>
            <a:ext cx="1543050" cy="69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84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810250" y="0"/>
            <a:ext cx="2133599" cy="6172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3" t="9636" b="29444"/>
          <a:stretch>
            <a:fillRect/>
          </a:stretch>
        </p:blipFill>
        <p:spPr>
          <a:xfrm>
            <a:off x="6686550" y="660848"/>
            <a:ext cx="5505450" cy="4177853"/>
          </a:xfrm>
          <a:custGeom>
            <a:avLst/>
            <a:gdLst>
              <a:gd name="connsiteX0" fmla="*/ 0 w 5505450"/>
              <a:gd name="connsiteY0" fmla="*/ 0 h 4177853"/>
              <a:gd name="connsiteX1" fmla="*/ 5505450 w 5505450"/>
              <a:gd name="connsiteY1" fmla="*/ 0 h 4177853"/>
              <a:gd name="connsiteX2" fmla="*/ 5505450 w 5505450"/>
              <a:gd name="connsiteY2" fmla="*/ 4177853 h 4177853"/>
              <a:gd name="connsiteX3" fmla="*/ 0 w 5505450"/>
              <a:gd name="connsiteY3" fmla="*/ 4177853 h 4177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5450" h="4177853">
                <a:moveTo>
                  <a:pt x="0" y="0"/>
                </a:moveTo>
                <a:lnTo>
                  <a:pt x="5505450" y="0"/>
                </a:lnTo>
                <a:lnTo>
                  <a:pt x="5505450" y="4177853"/>
                </a:lnTo>
                <a:lnTo>
                  <a:pt x="0" y="4177853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56AA088-941E-418A-8C78-1F738E4F2A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5" y="27453"/>
            <a:ext cx="1465712" cy="658349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483C52DE-89DB-4C60-903A-5524A2A15E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6550" y="660400"/>
            <a:ext cx="5505450" cy="4178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Box 8">
            <a:hlinkClick r:id="rId4"/>
            <a:extLst>
              <a:ext uri="{FF2B5EF4-FFF2-40B4-BE49-F238E27FC236}">
                <a16:creationId xmlns:a16="http://schemas.microsoft.com/office/drawing/2014/main" id="{86D3FFA9-33C7-43BB-B46E-AF443BE69DCF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2266075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44" b="29229"/>
          <a:stretch>
            <a:fillRect/>
          </a:stretch>
        </p:blipFill>
        <p:spPr>
          <a:xfrm>
            <a:off x="0" y="2019300"/>
            <a:ext cx="12192000" cy="2834150"/>
          </a:xfrm>
          <a:custGeom>
            <a:avLst/>
            <a:gdLst>
              <a:gd name="connsiteX0" fmla="*/ 0 w 12192000"/>
              <a:gd name="connsiteY0" fmla="*/ 0 h 2834150"/>
              <a:gd name="connsiteX1" fmla="*/ 12192000 w 12192000"/>
              <a:gd name="connsiteY1" fmla="*/ 0 h 2834150"/>
              <a:gd name="connsiteX2" fmla="*/ 12192000 w 12192000"/>
              <a:gd name="connsiteY2" fmla="*/ 2834150 h 2834150"/>
              <a:gd name="connsiteX3" fmla="*/ 0 w 12192000"/>
              <a:gd name="connsiteY3" fmla="*/ 2834150 h 28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834150">
                <a:moveTo>
                  <a:pt x="0" y="0"/>
                </a:moveTo>
                <a:lnTo>
                  <a:pt x="12192000" y="0"/>
                </a:lnTo>
                <a:lnTo>
                  <a:pt x="12192000" y="2834150"/>
                </a:lnTo>
                <a:lnTo>
                  <a:pt x="0" y="2834150"/>
                </a:lnTo>
                <a:close/>
              </a:path>
            </a:pathLst>
          </a:cu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6E22073-7E96-46C3-8535-0CEB64E708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BB343081-F1D9-4BAC-A8F2-5D7B7FC5B6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019300"/>
            <a:ext cx="12192000" cy="283368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TextBox 8">
            <a:hlinkClick r:id="rId4"/>
            <a:extLst>
              <a:ext uri="{FF2B5EF4-FFF2-40B4-BE49-F238E27FC236}">
                <a16:creationId xmlns:a16="http://schemas.microsoft.com/office/drawing/2014/main" id="{360ACC1B-3B02-46D4-8743-92F2069472D7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1848726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/>
          <p:cNvSpPr/>
          <p:nvPr userDrawn="1"/>
        </p:nvSpPr>
        <p:spPr>
          <a:xfrm>
            <a:off x="3773714" y="0"/>
            <a:ext cx="4644572" cy="6858000"/>
          </a:xfrm>
          <a:prstGeom prst="parallelogram">
            <a:avLst>
              <a:gd name="adj" fmla="val 5406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6" t="7116" r="28386" b="7116"/>
          <a:stretch>
            <a:fillRect/>
          </a:stretch>
        </p:blipFill>
        <p:spPr>
          <a:xfrm>
            <a:off x="3962400" y="1047751"/>
            <a:ext cx="4267200" cy="4762498"/>
          </a:xfrm>
          <a:custGeom>
            <a:avLst/>
            <a:gdLst>
              <a:gd name="connsiteX0" fmla="*/ 0 w 4267200"/>
              <a:gd name="connsiteY0" fmla="*/ 0 h 4762498"/>
              <a:gd name="connsiteX1" fmla="*/ 4267200 w 4267200"/>
              <a:gd name="connsiteY1" fmla="*/ 0 h 4762498"/>
              <a:gd name="connsiteX2" fmla="*/ 4267200 w 4267200"/>
              <a:gd name="connsiteY2" fmla="*/ 4762498 h 4762498"/>
              <a:gd name="connsiteX3" fmla="*/ 0 w 4267200"/>
              <a:gd name="connsiteY3" fmla="*/ 4762498 h 47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4762498">
                <a:moveTo>
                  <a:pt x="0" y="0"/>
                </a:moveTo>
                <a:lnTo>
                  <a:pt x="4267200" y="0"/>
                </a:lnTo>
                <a:lnTo>
                  <a:pt x="4267200" y="4762498"/>
                </a:lnTo>
                <a:lnTo>
                  <a:pt x="0" y="4762498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102CCE4-0333-4826-9D17-9FD1D9DA78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284C6C0C-6665-49FC-9183-34D8EF25AC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62400" y="1047750"/>
            <a:ext cx="4267200" cy="47625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TextBox 8">
            <a:hlinkClick r:id="rId4"/>
            <a:extLst>
              <a:ext uri="{FF2B5EF4-FFF2-40B4-BE49-F238E27FC236}">
                <a16:creationId xmlns:a16="http://schemas.microsoft.com/office/drawing/2014/main" id="{3A3E16D9-BB34-45B1-9465-8A5CC2C61F1A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3385054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0648950" y="0"/>
            <a:ext cx="15430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1" t="10556" r="1899" b="9167"/>
          <a:stretch>
            <a:fillRect/>
          </a:stretch>
        </p:blipFill>
        <p:spPr>
          <a:xfrm>
            <a:off x="4248150" y="723900"/>
            <a:ext cx="7181850" cy="5505450"/>
          </a:xfrm>
          <a:custGeom>
            <a:avLst/>
            <a:gdLst>
              <a:gd name="connsiteX0" fmla="*/ 0 w 7181850"/>
              <a:gd name="connsiteY0" fmla="*/ 0 h 5505450"/>
              <a:gd name="connsiteX1" fmla="*/ 7181850 w 7181850"/>
              <a:gd name="connsiteY1" fmla="*/ 0 h 5505450"/>
              <a:gd name="connsiteX2" fmla="*/ 7181850 w 7181850"/>
              <a:gd name="connsiteY2" fmla="*/ 5505450 h 5505450"/>
              <a:gd name="connsiteX3" fmla="*/ 0 w 7181850"/>
              <a:gd name="connsiteY3" fmla="*/ 5505450 h 550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1850" h="5505450">
                <a:moveTo>
                  <a:pt x="0" y="0"/>
                </a:moveTo>
                <a:lnTo>
                  <a:pt x="7181850" y="0"/>
                </a:lnTo>
                <a:lnTo>
                  <a:pt x="7181850" y="5505450"/>
                </a:lnTo>
                <a:lnTo>
                  <a:pt x="0" y="5505450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7DB204B-5065-440A-A773-DFC49FE1B4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27453"/>
            <a:ext cx="1465712" cy="658349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1FC062DE-34F4-46F0-ACEF-C146731C2E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48150" y="723900"/>
            <a:ext cx="7181850" cy="550545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Box 8">
            <a:hlinkClick r:id="rId4"/>
            <a:extLst>
              <a:ext uri="{FF2B5EF4-FFF2-40B4-BE49-F238E27FC236}">
                <a16:creationId xmlns:a16="http://schemas.microsoft.com/office/drawing/2014/main" id="{01C3C0A3-79A2-41B6-ADE7-DB7910A8B975}"/>
              </a:ext>
            </a:extLst>
          </p:cNvPr>
          <p:cNvSpPr txBox="1"/>
          <p:nvPr userDrawn="1"/>
        </p:nvSpPr>
        <p:spPr>
          <a:xfrm flipH="1">
            <a:off x="73585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38796894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9" r="40625"/>
          <a:stretch>
            <a:fillRect/>
          </a:stretch>
        </p:blipFill>
        <p:spPr>
          <a:xfrm>
            <a:off x="4171950" y="0"/>
            <a:ext cx="3067050" cy="6858000"/>
          </a:xfrm>
          <a:custGeom>
            <a:avLst/>
            <a:gdLst>
              <a:gd name="connsiteX0" fmla="*/ 0 w 3067050"/>
              <a:gd name="connsiteY0" fmla="*/ 0 h 6858000"/>
              <a:gd name="connsiteX1" fmla="*/ 3067050 w 3067050"/>
              <a:gd name="connsiteY1" fmla="*/ 0 h 6858000"/>
              <a:gd name="connsiteX2" fmla="*/ 3067050 w 3067050"/>
              <a:gd name="connsiteY2" fmla="*/ 6858000 h 6858000"/>
              <a:gd name="connsiteX3" fmla="*/ 0 w 3067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6858000">
                <a:moveTo>
                  <a:pt x="0" y="0"/>
                </a:moveTo>
                <a:lnTo>
                  <a:pt x="3067050" y="0"/>
                </a:lnTo>
                <a:lnTo>
                  <a:pt x="3067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3A4AACC-7FB4-4EAB-AFEE-652E91EAD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9119B949-2F59-4F81-A370-96BD3D61F8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71950" y="0"/>
            <a:ext cx="3067050" cy="6858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TextBox 8">
            <a:hlinkClick r:id="rId4"/>
            <a:extLst>
              <a:ext uri="{FF2B5EF4-FFF2-40B4-BE49-F238E27FC236}">
                <a16:creationId xmlns:a16="http://schemas.microsoft.com/office/drawing/2014/main" id="{1C90900C-58DD-4B16-A94A-A0AFE9E5F747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4209623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3" r="49844" b="31667"/>
          <a:stretch>
            <a:fillRect/>
          </a:stretch>
        </p:blipFill>
        <p:spPr>
          <a:xfrm>
            <a:off x="0" y="678429"/>
            <a:ext cx="6115050" cy="4007873"/>
          </a:xfrm>
          <a:custGeom>
            <a:avLst/>
            <a:gdLst>
              <a:gd name="connsiteX0" fmla="*/ 0 w 6115050"/>
              <a:gd name="connsiteY0" fmla="*/ 0 h 4007873"/>
              <a:gd name="connsiteX1" fmla="*/ 6115050 w 6115050"/>
              <a:gd name="connsiteY1" fmla="*/ 0 h 4007873"/>
              <a:gd name="connsiteX2" fmla="*/ 6115050 w 6115050"/>
              <a:gd name="connsiteY2" fmla="*/ 4007873 h 4007873"/>
              <a:gd name="connsiteX3" fmla="*/ 0 w 6115050"/>
              <a:gd name="connsiteY3" fmla="*/ 4007873 h 400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5050" h="4007873">
                <a:moveTo>
                  <a:pt x="0" y="0"/>
                </a:moveTo>
                <a:lnTo>
                  <a:pt x="6115050" y="0"/>
                </a:lnTo>
                <a:lnTo>
                  <a:pt x="6115050" y="4007873"/>
                </a:lnTo>
                <a:lnTo>
                  <a:pt x="0" y="4007873"/>
                </a:lnTo>
                <a:close/>
              </a:path>
            </a:pathLst>
          </a:cu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2DB5EF6-2667-41BC-BDB2-8ADF8FBB20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3E9E68C1-D68B-4B0F-8120-F61FDAF6B9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77863"/>
            <a:ext cx="6115050" cy="40084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TextBox 8">
            <a:hlinkClick r:id="rId4"/>
            <a:extLst>
              <a:ext uri="{FF2B5EF4-FFF2-40B4-BE49-F238E27FC236}">
                <a16:creationId xmlns:a16="http://schemas.microsoft.com/office/drawing/2014/main" id="{C5F90599-E526-43CF-9252-905D0D9819CA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2306183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7" t="14118" r="21053" b="14118"/>
          <a:stretch>
            <a:fillRect/>
          </a:stretch>
        </p:blipFill>
        <p:spPr>
          <a:xfrm>
            <a:off x="825911" y="707924"/>
            <a:ext cx="3598606" cy="3598606"/>
          </a:xfrm>
          <a:custGeom>
            <a:avLst/>
            <a:gdLst>
              <a:gd name="connsiteX0" fmla="*/ 0 w 3598606"/>
              <a:gd name="connsiteY0" fmla="*/ 0 h 3598606"/>
              <a:gd name="connsiteX1" fmla="*/ 3598606 w 3598606"/>
              <a:gd name="connsiteY1" fmla="*/ 0 h 3598606"/>
              <a:gd name="connsiteX2" fmla="*/ 3598606 w 3598606"/>
              <a:gd name="connsiteY2" fmla="*/ 3598606 h 3598606"/>
              <a:gd name="connsiteX3" fmla="*/ 0 w 3598606"/>
              <a:gd name="connsiteY3" fmla="*/ 3598606 h 359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8606" h="3598606">
                <a:moveTo>
                  <a:pt x="0" y="0"/>
                </a:moveTo>
                <a:lnTo>
                  <a:pt x="3598606" y="0"/>
                </a:lnTo>
                <a:lnTo>
                  <a:pt x="3598606" y="3598606"/>
                </a:lnTo>
                <a:lnTo>
                  <a:pt x="0" y="3598606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1" t="15570" r="14298" b="12666"/>
          <a:stretch>
            <a:fillRect/>
          </a:stretch>
        </p:blipFill>
        <p:spPr>
          <a:xfrm>
            <a:off x="7792066" y="2565283"/>
            <a:ext cx="3598606" cy="3598606"/>
          </a:xfrm>
          <a:custGeom>
            <a:avLst/>
            <a:gdLst>
              <a:gd name="connsiteX0" fmla="*/ 0 w 3598606"/>
              <a:gd name="connsiteY0" fmla="*/ 0 h 3598606"/>
              <a:gd name="connsiteX1" fmla="*/ 3598606 w 3598606"/>
              <a:gd name="connsiteY1" fmla="*/ 0 h 3598606"/>
              <a:gd name="connsiteX2" fmla="*/ 3598606 w 3598606"/>
              <a:gd name="connsiteY2" fmla="*/ 3598606 h 3598606"/>
              <a:gd name="connsiteX3" fmla="*/ 0 w 3598606"/>
              <a:gd name="connsiteY3" fmla="*/ 3598606 h 359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8606" h="3598606">
                <a:moveTo>
                  <a:pt x="0" y="0"/>
                </a:moveTo>
                <a:lnTo>
                  <a:pt x="3598606" y="0"/>
                </a:lnTo>
                <a:lnTo>
                  <a:pt x="3598606" y="3598606"/>
                </a:lnTo>
                <a:lnTo>
                  <a:pt x="0" y="3598606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F30CB98-A9F6-401E-BC1F-B86E11B3C5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8AD98EA-DAD2-4023-B3A3-D16B9F2069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5500" y="708025"/>
            <a:ext cx="3575050" cy="35988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31D41EAC-EEED-4FD0-9305-905C4FDD2C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1450" y="2565400"/>
            <a:ext cx="3598863" cy="35988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TextBox 8">
            <a:hlinkClick r:id="rId4"/>
            <a:extLst>
              <a:ext uri="{FF2B5EF4-FFF2-40B4-BE49-F238E27FC236}">
                <a16:creationId xmlns:a16="http://schemas.microsoft.com/office/drawing/2014/main" id="{75B748EC-A27C-44FE-BF79-A9B91EB4D581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1709612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9" r="14424" b="8919"/>
          <a:stretch>
            <a:fillRect/>
          </a:stretch>
        </p:blipFill>
        <p:spPr>
          <a:xfrm>
            <a:off x="0" y="498171"/>
            <a:ext cx="4064000" cy="3451122"/>
          </a:xfrm>
          <a:custGeom>
            <a:avLst/>
            <a:gdLst>
              <a:gd name="connsiteX0" fmla="*/ 0 w 4064000"/>
              <a:gd name="connsiteY0" fmla="*/ 0 h 3451122"/>
              <a:gd name="connsiteX1" fmla="*/ 4064000 w 4064000"/>
              <a:gd name="connsiteY1" fmla="*/ 0 h 3451122"/>
              <a:gd name="connsiteX2" fmla="*/ 4064000 w 4064000"/>
              <a:gd name="connsiteY2" fmla="*/ 3451122 h 3451122"/>
              <a:gd name="connsiteX3" fmla="*/ 0 w 4064000"/>
              <a:gd name="connsiteY3" fmla="*/ 3451122 h 34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3451122">
                <a:moveTo>
                  <a:pt x="0" y="0"/>
                </a:moveTo>
                <a:lnTo>
                  <a:pt x="4064000" y="0"/>
                </a:lnTo>
                <a:lnTo>
                  <a:pt x="4064000" y="3451122"/>
                </a:lnTo>
                <a:lnTo>
                  <a:pt x="0" y="3451122"/>
                </a:lnTo>
                <a:close/>
              </a:path>
            </a:pathLst>
          </a:cu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6" t="10204" r="2968" b="10204"/>
          <a:stretch>
            <a:fillRect/>
          </a:stretch>
        </p:blipFill>
        <p:spPr>
          <a:xfrm>
            <a:off x="4064000" y="498171"/>
            <a:ext cx="4064000" cy="3451122"/>
          </a:xfrm>
          <a:custGeom>
            <a:avLst/>
            <a:gdLst>
              <a:gd name="connsiteX0" fmla="*/ 0 w 4064000"/>
              <a:gd name="connsiteY0" fmla="*/ 0 h 3451122"/>
              <a:gd name="connsiteX1" fmla="*/ 4064000 w 4064000"/>
              <a:gd name="connsiteY1" fmla="*/ 0 h 3451122"/>
              <a:gd name="connsiteX2" fmla="*/ 4064000 w 4064000"/>
              <a:gd name="connsiteY2" fmla="*/ 3451122 h 3451122"/>
              <a:gd name="connsiteX3" fmla="*/ 0 w 4064000"/>
              <a:gd name="connsiteY3" fmla="*/ 3451122 h 34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3451122">
                <a:moveTo>
                  <a:pt x="0" y="0"/>
                </a:moveTo>
                <a:lnTo>
                  <a:pt x="4064000" y="0"/>
                </a:lnTo>
                <a:lnTo>
                  <a:pt x="4064000" y="3451122"/>
                </a:lnTo>
                <a:lnTo>
                  <a:pt x="0" y="3451122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t="11489" r="12448" b="8919"/>
          <a:stretch>
            <a:fillRect/>
          </a:stretch>
        </p:blipFill>
        <p:spPr>
          <a:xfrm>
            <a:off x="8128000" y="498171"/>
            <a:ext cx="4064000" cy="3451122"/>
          </a:xfrm>
          <a:custGeom>
            <a:avLst/>
            <a:gdLst>
              <a:gd name="connsiteX0" fmla="*/ 0 w 4064000"/>
              <a:gd name="connsiteY0" fmla="*/ 0 h 3451122"/>
              <a:gd name="connsiteX1" fmla="*/ 4064000 w 4064000"/>
              <a:gd name="connsiteY1" fmla="*/ 0 h 3451122"/>
              <a:gd name="connsiteX2" fmla="*/ 4064000 w 4064000"/>
              <a:gd name="connsiteY2" fmla="*/ 3451122 h 3451122"/>
              <a:gd name="connsiteX3" fmla="*/ 0 w 4064000"/>
              <a:gd name="connsiteY3" fmla="*/ 3451122 h 34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3451122">
                <a:moveTo>
                  <a:pt x="0" y="0"/>
                </a:moveTo>
                <a:lnTo>
                  <a:pt x="4064000" y="0"/>
                </a:lnTo>
                <a:lnTo>
                  <a:pt x="4064000" y="3451122"/>
                </a:lnTo>
                <a:lnTo>
                  <a:pt x="0" y="3451122"/>
                </a:ln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2D5ECAD-63B6-4970-BE71-01073509A8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6030654"/>
            <a:ext cx="1465712" cy="658349"/>
          </a:xfrm>
          <a:prstGeom prst="rect">
            <a:avLst/>
          </a:prstGeom>
        </p:spPr>
      </p:pic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1D88A78-7D8D-46CD-9155-E305B3DFD8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98475"/>
            <a:ext cx="12192000" cy="34512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TextBox 8">
            <a:hlinkClick r:id="rId4"/>
            <a:extLst>
              <a:ext uri="{FF2B5EF4-FFF2-40B4-BE49-F238E27FC236}">
                <a16:creationId xmlns:a16="http://schemas.microsoft.com/office/drawing/2014/main" id="{F130C1B7-926D-494C-B51A-5A0FC58FD82B}"/>
              </a:ext>
            </a:extLst>
          </p:cNvPr>
          <p:cNvSpPr txBox="1"/>
          <p:nvPr userDrawn="1"/>
        </p:nvSpPr>
        <p:spPr>
          <a:xfrm flipH="1">
            <a:off x="197047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5656993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1999" cy="31876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" t="4577" r="6828" b="4478"/>
          <a:stretch>
            <a:fillRect/>
          </a:stretch>
        </p:blipFill>
        <p:spPr>
          <a:xfrm>
            <a:off x="401598" y="313900"/>
            <a:ext cx="5919428" cy="6237024"/>
          </a:xfrm>
          <a:custGeom>
            <a:avLst/>
            <a:gdLst>
              <a:gd name="connsiteX0" fmla="*/ 0 w 5919428"/>
              <a:gd name="connsiteY0" fmla="*/ 0 h 6237024"/>
              <a:gd name="connsiteX1" fmla="*/ 5919428 w 5919428"/>
              <a:gd name="connsiteY1" fmla="*/ 0 h 6237024"/>
              <a:gd name="connsiteX2" fmla="*/ 5919428 w 5919428"/>
              <a:gd name="connsiteY2" fmla="*/ 6237024 h 6237024"/>
              <a:gd name="connsiteX3" fmla="*/ 0 w 5919428"/>
              <a:gd name="connsiteY3" fmla="*/ 6237024 h 623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428" h="6237024">
                <a:moveTo>
                  <a:pt x="0" y="0"/>
                </a:moveTo>
                <a:lnTo>
                  <a:pt x="5919428" y="0"/>
                </a:lnTo>
                <a:lnTo>
                  <a:pt x="5919428" y="6237024"/>
                </a:lnTo>
                <a:lnTo>
                  <a:pt x="0" y="6237024"/>
                </a:lnTo>
                <a:close/>
              </a:path>
            </a:pathLst>
          </a:cu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3" t="23140" r="31986" b="21585"/>
          <a:stretch>
            <a:fillRect/>
          </a:stretch>
        </p:blipFill>
        <p:spPr>
          <a:xfrm>
            <a:off x="9329025" y="313900"/>
            <a:ext cx="2499889" cy="2634016"/>
          </a:xfrm>
          <a:custGeom>
            <a:avLst/>
            <a:gdLst>
              <a:gd name="connsiteX0" fmla="*/ 0 w 2499889"/>
              <a:gd name="connsiteY0" fmla="*/ 0 h 2634016"/>
              <a:gd name="connsiteX1" fmla="*/ 2499889 w 2499889"/>
              <a:gd name="connsiteY1" fmla="*/ 0 h 2634016"/>
              <a:gd name="connsiteX2" fmla="*/ 2499889 w 2499889"/>
              <a:gd name="connsiteY2" fmla="*/ 2634016 h 2634016"/>
              <a:gd name="connsiteX3" fmla="*/ 0 w 2499889"/>
              <a:gd name="connsiteY3" fmla="*/ 2634016 h 263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9889" h="2634016">
                <a:moveTo>
                  <a:pt x="0" y="0"/>
                </a:moveTo>
                <a:lnTo>
                  <a:pt x="2499889" y="0"/>
                </a:lnTo>
                <a:lnTo>
                  <a:pt x="2499889" y="2634016"/>
                </a:lnTo>
                <a:lnTo>
                  <a:pt x="0" y="2634016"/>
                </a:lnTo>
                <a:close/>
              </a:path>
            </a:pathLst>
          </a:cu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7" t="15892" r="12532" b="28832"/>
          <a:stretch>
            <a:fillRect/>
          </a:stretch>
        </p:blipFill>
        <p:spPr>
          <a:xfrm>
            <a:off x="6573800" y="313900"/>
            <a:ext cx="2499889" cy="2634016"/>
          </a:xfrm>
          <a:custGeom>
            <a:avLst/>
            <a:gdLst>
              <a:gd name="connsiteX0" fmla="*/ 0 w 2499889"/>
              <a:gd name="connsiteY0" fmla="*/ 0 h 2634016"/>
              <a:gd name="connsiteX1" fmla="*/ 2499889 w 2499889"/>
              <a:gd name="connsiteY1" fmla="*/ 0 h 2634016"/>
              <a:gd name="connsiteX2" fmla="*/ 2499889 w 2499889"/>
              <a:gd name="connsiteY2" fmla="*/ 2634016 h 2634016"/>
              <a:gd name="connsiteX3" fmla="*/ 0 w 2499889"/>
              <a:gd name="connsiteY3" fmla="*/ 2634016 h 263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9889" h="2634016">
                <a:moveTo>
                  <a:pt x="0" y="0"/>
                </a:moveTo>
                <a:lnTo>
                  <a:pt x="2499889" y="0"/>
                </a:lnTo>
                <a:lnTo>
                  <a:pt x="2499889" y="2634016"/>
                </a:lnTo>
                <a:lnTo>
                  <a:pt x="0" y="2634016"/>
                </a:lnTo>
                <a:close/>
              </a:path>
            </a:pathLst>
          </a:cu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CA30790-1BC4-4EDC-AA70-013D1BA916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5892575"/>
            <a:ext cx="1465712" cy="658349"/>
          </a:xfrm>
          <a:prstGeom prst="rect">
            <a:avLst/>
          </a:prstGeom>
        </p:spPr>
      </p:pic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8CA9D1-4F78-4EB9-8C73-04C5F48655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638" y="314325"/>
            <a:ext cx="5916612" cy="622935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37379F7F-4D96-4F22-A0E4-4CB4353D12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73838" y="314325"/>
            <a:ext cx="2500312" cy="26336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A8AAEE61-E181-453B-BBDA-6C2F457989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29738" y="314325"/>
            <a:ext cx="2498725" cy="26336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0361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8" t="12097" r="15817" b="16803"/>
          <a:stretch>
            <a:fillRect/>
          </a:stretch>
        </p:blipFill>
        <p:spPr>
          <a:xfrm>
            <a:off x="1077271" y="3678496"/>
            <a:ext cx="2324602" cy="2571750"/>
          </a:xfrm>
          <a:custGeom>
            <a:avLst/>
            <a:gdLst>
              <a:gd name="connsiteX0" fmla="*/ 0 w 2324602"/>
              <a:gd name="connsiteY0" fmla="*/ 0 h 2571750"/>
              <a:gd name="connsiteX1" fmla="*/ 2324602 w 2324602"/>
              <a:gd name="connsiteY1" fmla="*/ 0 h 2571750"/>
              <a:gd name="connsiteX2" fmla="*/ 2324602 w 2324602"/>
              <a:gd name="connsiteY2" fmla="*/ 2571750 h 2571750"/>
              <a:gd name="connsiteX3" fmla="*/ 0 w 2324602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4602" h="2571750">
                <a:moveTo>
                  <a:pt x="0" y="0"/>
                </a:moveTo>
                <a:lnTo>
                  <a:pt x="2324602" y="0"/>
                </a:lnTo>
                <a:lnTo>
                  <a:pt x="2324602" y="2571750"/>
                </a:lnTo>
                <a:lnTo>
                  <a:pt x="0" y="2571750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5" t="12097" r="12981" b="16803"/>
          <a:stretch>
            <a:fillRect/>
          </a:stretch>
        </p:blipFill>
        <p:spPr>
          <a:xfrm>
            <a:off x="3650509" y="3678496"/>
            <a:ext cx="2324602" cy="2571750"/>
          </a:xfrm>
          <a:custGeom>
            <a:avLst/>
            <a:gdLst>
              <a:gd name="connsiteX0" fmla="*/ 0 w 2324602"/>
              <a:gd name="connsiteY0" fmla="*/ 0 h 2571750"/>
              <a:gd name="connsiteX1" fmla="*/ 2324602 w 2324602"/>
              <a:gd name="connsiteY1" fmla="*/ 0 h 2571750"/>
              <a:gd name="connsiteX2" fmla="*/ 2324602 w 2324602"/>
              <a:gd name="connsiteY2" fmla="*/ 2571750 h 2571750"/>
              <a:gd name="connsiteX3" fmla="*/ 0 w 2324602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4602" h="2571750">
                <a:moveTo>
                  <a:pt x="0" y="0"/>
                </a:moveTo>
                <a:lnTo>
                  <a:pt x="2324602" y="0"/>
                </a:lnTo>
                <a:lnTo>
                  <a:pt x="2324602" y="2571750"/>
                </a:lnTo>
                <a:lnTo>
                  <a:pt x="0" y="2571750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F111DD6-6807-4D11-84B0-98A2D87EC4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8" name="TextBox 8">
            <a:hlinkClick r:id="rId5"/>
            <a:extLst>
              <a:ext uri="{FF2B5EF4-FFF2-40B4-BE49-F238E27FC236}">
                <a16:creationId xmlns:a16="http://schemas.microsoft.com/office/drawing/2014/main" id="{AFB2BBC3-F61B-4E28-B9A3-AE94753BDD16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18958678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9" t="10037" r="19765" b="21620"/>
          <a:stretch>
            <a:fillRect/>
          </a:stretch>
        </p:blipFill>
        <p:spPr>
          <a:xfrm>
            <a:off x="1146629" y="832884"/>
            <a:ext cx="1675318" cy="1675317"/>
          </a:xfrm>
          <a:custGeom>
            <a:avLst/>
            <a:gdLst>
              <a:gd name="connsiteX0" fmla="*/ 0 w 1675318"/>
              <a:gd name="connsiteY0" fmla="*/ 0 h 1675317"/>
              <a:gd name="connsiteX1" fmla="*/ 1675318 w 1675318"/>
              <a:gd name="connsiteY1" fmla="*/ 0 h 1675317"/>
              <a:gd name="connsiteX2" fmla="*/ 1675318 w 1675318"/>
              <a:gd name="connsiteY2" fmla="*/ 1675317 h 1675317"/>
              <a:gd name="connsiteX3" fmla="*/ 0 w 1675318"/>
              <a:gd name="connsiteY3" fmla="*/ 1675317 h 16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318" h="1675317">
                <a:moveTo>
                  <a:pt x="0" y="0"/>
                </a:moveTo>
                <a:lnTo>
                  <a:pt x="1675318" y="0"/>
                </a:lnTo>
                <a:lnTo>
                  <a:pt x="1675318" y="1675317"/>
                </a:lnTo>
                <a:lnTo>
                  <a:pt x="0" y="1675317"/>
                </a:lnTo>
                <a:close/>
              </a:path>
            </a:pathLst>
          </a:cu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4" t="10037" r="11460" b="21620"/>
          <a:stretch>
            <a:fillRect/>
          </a:stretch>
        </p:blipFill>
        <p:spPr>
          <a:xfrm>
            <a:off x="2954739" y="832884"/>
            <a:ext cx="1675318" cy="1675317"/>
          </a:xfrm>
          <a:custGeom>
            <a:avLst/>
            <a:gdLst>
              <a:gd name="connsiteX0" fmla="*/ 0 w 1675318"/>
              <a:gd name="connsiteY0" fmla="*/ 0 h 1675317"/>
              <a:gd name="connsiteX1" fmla="*/ 1675318 w 1675318"/>
              <a:gd name="connsiteY1" fmla="*/ 0 h 1675317"/>
              <a:gd name="connsiteX2" fmla="*/ 1675318 w 1675318"/>
              <a:gd name="connsiteY2" fmla="*/ 1675317 h 1675317"/>
              <a:gd name="connsiteX3" fmla="*/ 0 w 1675318"/>
              <a:gd name="connsiteY3" fmla="*/ 1675317 h 16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318" h="1675317">
                <a:moveTo>
                  <a:pt x="0" y="0"/>
                </a:moveTo>
                <a:lnTo>
                  <a:pt x="1675318" y="0"/>
                </a:lnTo>
                <a:lnTo>
                  <a:pt x="1675318" y="1675317"/>
                </a:lnTo>
                <a:lnTo>
                  <a:pt x="0" y="1675317"/>
                </a:lnTo>
                <a:close/>
              </a:path>
            </a:pathLst>
          </a:cu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9" t="18739" r="19765" b="12918"/>
          <a:stretch>
            <a:fillRect/>
          </a:stretch>
        </p:blipFill>
        <p:spPr>
          <a:xfrm>
            <a:off x="1146629" y="2629341"/>
            <a:ext cx="1675318" cy="1675317"/>
          </a:xfrm>
          <a:custGeom>
            <a:avLst/>
            <a:gdLst>
              <a:gd name="connsiteX0" fmla="*/ 0 w 1675318"/>
              <a:gd name="connsiteY0" fmla="*/ 0 h 1675317"/>
              <a:gd name="connsiteX1" fmla="*/ 1675318 w 1675318"/>
              <a:gd name="connsiteY1" fmla="*/ 0 h 1675317"/>
              <a:gd name="connsiteX2" fmla="*/ 1675318 w 1675318"/>
              <a:gd name="connsiteY2" fmla="*/ 1675317 h 1675317"/>
              <a:gd name="connsiteX3" fmla="*/ 0 w 1675318"/>
              <a:gd name="connsiteY3" fmla="*/ 1675317 h 16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318" h="1675317">
                <a:moveTo>
                  <a:pt x="0" y="0"/>
                </a:moveTo>
                <a:lnTo>
                  <a:pt x="1675318" y="0"/>
                </a:lnTo>
                <a:lnTo>
                  <a:pt x="1675318" y="1675317"/>
                </a:lnTo>
                <a:lnTo>
                  <a:pt x="0" y="1675317"/>
                </a:ln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4" t="18739" r="11460" b="12918"/>
          <a:stretch>
            <a:fillRect/>
          </a:stretch>
        </p:blipFill>
        <p:spPr>
          <a:xfrm>
            <a:off x="2954739" y="2629341"/>
            <a:ext cx="1675318" cy="1675317"/>
          </a:xfrm>
          <a:custGeom>
            <a:avLst/>
            <a:gdLst>
              <a:gd name="connsiteX0" fmla="*/ 0 w 1675318"/>
              <a:gd name="connsiteY0" fmla="*/ 0 h 1675317"/>
              <a:gd name="connsiteX1" fmla="*/ 1675318 w 1675318"/>
              <a:gd name="connsiteY1" fmla="*/ 0 h 1675317"/>
              <a:gd name="connsiteX2" fmla="*/ 1675318 w 1675318"/>
              <a:gd name="connsiteY2" fmla="*/ 1675317 h 1675317"/>
              <a:gd name="connsiteX3" fmla="*/ 0 w 1675318"/>
              <a:gd name="connsiteY3" fmla="*/ 1675317 h 16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318" h="1675317">
                <a:moveTo>
                  <a:pt x="0" y="0"/>
                </a:moveTo>
                <a:lnTo>
                  <a:pt x="1675318" y="0"/>
                </a:lnTo>
                <a:lnTo>
                  <a:pt x="1675318" y="1675317"/>
                </a:lnTo>
                <a:lnTo>
                  <a:pt x="0" y="1675317"/>
                </a:lnTo>
                <a:close/>
              </a:path>
            </a:pathLst>
          </a:custGeom>
        </p:spPr>
      </p:pic>
      <p:sp>
        <p:nvSpPr>
          <p:cNvPr id="7" name="TextBox 8">
            <a:hlinkClick r:id="rId3"/>
            <a:extLst>
              <a:ext uri="{FF2B5EF4-FFF2-40B4-BE49-F238E27FC236}">
                <a16:creationId xmlns:a16="http://schemas.microsoft.com/office/drawing/2014/main" id="{E261C0EA-39C1-483C-89A9-812F5C94FBFF}"/>
              </a:ext>
            </a:extLst>
          </p:cNvPr>
          <p:cNvSpPr txBox="1"/>
          <p:nvPr userDrawn="1"/>
        </p:nvSpPr>
        <p:spPr>
          <a:xfrm flipH="1">
            <a:off x="9698495" y="6276802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5344855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5430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t="10556" r="56046" b="10278"/>
          <a:stretch>
            <a:fillRect/>
          </a:stretch>
        </p:blipFill>
        <p:spPr>
          <a:xfrm>
            <a:off x="781050" y="723900"/>
            <a:ext cx="4876800" cy="5429250"/>
          </a:xfrm>
          <a:custGeom>
            <a:avLst/>
            <a:gdLst>
              <a:gd name="connsiteX0" fmla="*/ 0 w 4876800"/>
              <a:gd name="connsiteY0" fmla="*/ 0 h 5429250"/>
              <a:gd name="connsiteX1" fmla="*/ 4876800 w 4876800"/>
              <a:gd name="connsiteY1" fmla="*/ 0 h 5429250"/>
              <a:gd name="connsiteX2" fmla="*/ 4876800 w 4876800"/>
              <a:gd name="connsiteY2" fmla="*/ 5429250 h 5429250"/>
              <a:gd name="connsiteX3" fmla="*/ 0 w 4876800"/>
              <a:gd name="connsiteY3" fmla="*/ 5429250 h 54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5429250">
                <a:moveTo>
                  <a:pt x="0" y="0"/>
                </a:moveTo>
                <a:lnTo>
                  <a:pt x="4876800" y="0"/>
                </a:lnTo>
                <a:lnTo>
                  <a:pt x="4876800" y="5429250"/>
                </a:lnTo>
                <a:lnTo>
                  <a:pt x="0" y="5429250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215FC5E-9463-4EDA-831C-99DF815894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2C231BB1-80F2-4DD0-AC5D-A5C7799A80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1050" y="723900"/>
            <a:ext cx="4876800" cy="54102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Box 8">
            <a:hlinkClick r:id="rId4"/>
            <a:extLst>
              <a:ext uri="{FF2B5EF4-FFF2-40B4-BE49-F238E27FC236}">
                <a16:creationId xmlns:a16="http://schemas.microsoft.com/office/drawing/2014/main" id="{3D7A8BF6-91B4-43E4-A830-6427A574D47C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1457741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1" t="4837" r="23867" b="24785"/>
          <a:stretch>
            <a:fillRect/>
          </a:stretch>
        </p:blipFill>
        <p:spPr>
          <a:xfrm>
            <a:off x="1054808" y="1587840"/>
            <a:ext cx="1874867" cy="2869108"/>
          </a:xfrm>
          <a:custGeom>
            <a:avLst/>
            <a:gdLst>
              <a:gd name="connsiteX0" fmla="*/ 0 w 1874867"/>
              <a:gd name="connsiteY0" fmla="*/ 0 h 2869108"/>
              <a:gd name="connsiteX1" fmla="*/ 1874867 w 1874867"/>
              <a:gd name="connsiteY1" fmla="*/ 0 h 2869108"/>
              <a:gd name="connsiteX2" fmla="*/ 1874867 w 1874867"/>
              <a:gd name="connsiteY2" fmla="*/ 2869108 h 2869108"/>
              <a:gd name="connsiteX3" fmla="*/ 0 w 1874867"/>
              <a:gd name="connsiteY3" fmla="*/ 2869108 h 2869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4867" h="2869108">
                <a:moveTo>
                  <a:pt x="0" y="0"/>
                </a:moveTo>
                <a:lnTo>
                  <a:pt x="1874867" y="0"/>
                </a:lnTo>
                <a:lnTo>
                  <a:pt x="1874867" y="2869108"/>
                </a:lnTo>
                <a:lnTo>
                  <a:pt x="0" y="2869108"/>
                </a:ln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16565" r="21183" b="13056"/>
          <a:stretch>
            <a:fillRect/>
          </a:stretch>
        </p:blipFill>
        <p:spPr>
          <a:xfrm>
            <a:off x="3234629" y="2219620"/>
            <a:ext cx="1874867" cy="2869108"/>
          </a:xfrm>
          <a:custGeom>
            <a:avLst/>
            <a:gdLst>
              <a:gd name="connsiteX0" fmla="*/ 0 w 1874867"/>
              <a:gd name="connsiteY0" fmla="*/ 0 h 2869108"/>
              <a:gd name="connsiteX1" fmla="*/ 1874867 w 1874867"/>
              <a:gd name="connsiteY1" fmla="*/ 0 h 2869108"/>
              <a:gd name="connsiteX2" fmla="*/ 1874867 w 1874867"/>
              <a:gd name="connsiteY2" fmla="*/ 2869108 h 2869108"/>
              <a:gd name="connsiteX3" fmla="*/ 0 w 1874867"/>
              <a:gd name="connsiteY3" fmla="*/ 2869108 h 2869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4867" h="2869108">
                <a:moveTo>
                  <a:pt x="0" y="0"/>
                </a:moveTo>
                <a:lnTo>
                  <a:pt x="1874867" y="0"/>
                </a:lnTo>
                <a:lnTo>
                  <a:pt x="1874867" y="2869108"/>
                </a:lnTo>
                <a:lnTo>
                  <a:pt x="0" y="2869108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7" t="10012" r="22461" b="19610"/>
          <a:stretch>
            <a:fillRect/>
          </a:stretch>
        </p:blipFill>
        <p:spPr>
          <a:xfrm>
            <a:off x="5414452" y="1544297"/>
            <a:ext cx="1874867" cy="2869108"/>
          </a:xfrm>
          <a:custGeom>
            <a:avLst/>
            <a:gdLst>
              <a:gd name="connsiteX0" fmla="*/ 0 w 1874867"/>
              <a:gd name="connsiteY0" fmla="*/ 0 h 2869108"/>
              <a:gd name="connsiteX1" fmla="*/ 1874867 w 1874867"/>
              <a:gd name="connsiteY1" fmla="*/ 0 h 2869108"/>
              <a:gd name="connsiteX2" fmla="*/ 1874867 w 1874867"/>
              <a:gd name="connsiteY2" fmla="*/ 2869108 h 2869108"/>
              <a:gd name="connsiteX3" fmla="*/ 0 w 1874867"/>
              <a:gd name="connsiteY3" fmla="*/ 2869108 h 2869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4867" h="2869108">
                <a:moveTo>
                  <a:pt x="0" y="0"/>
                </a:moveTo>
                <a:lnTo>
                  <a:pt x="1874867" y="0"/>
                </a:lnTo>
                <a:lnTo>
                  <a:pt x="1874867" y="2869108"/>
                </a:lnTo>
                <a:lnTo>
                  <a:pt x="0" y="2869108"/>
                </a:ln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B72046-4D80-44AB-8F80-3B3F331155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3519AA7-E42E-484D-9800-563FEA0124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4100" y="1587500"/>
            <a:ext cx="1874838" cy="28702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4A5D5248-09CC-4A7F-9C2C-1BB924B2A4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35325" y="2219325"/>
            <a:ext cx="1874838" cy="28686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5DE085A1-4796-484D-8635-E70287AE6F0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13375" y="1543050"/>
            <a:ext cx="1874838" cy="28686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3" name="TextBox 8">
            <a:hlinkClick r:id="rId5"/>
            <a:extLst>
              <a:ext uri="{FF2B5EF4-FFF2-40B4-BE49-F238E27FC236}">
                <a16:creationId xmlns:a16="http://schemas.microsoft.com/office/drawing/2014/main" id="{803BE32B-D643-4803-976F-B635B33FDCDA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26146629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2" t="13454" r="23990" b="8014"/>
          <a:stretch>
            <a:fillRect/>
          </a:stretch>
        </p:blipFill>
        <p:spPr>
          <a:xfrm>
            <a:off x="9019525" y="1055231"/>
            <a:ext cx="2267600" cy="2267600"/>
          </a:xfrm>
          <a:custGeom>
            <a:avLst/>
            <a:gdLst>
              <a:gd name="connsiteX0" fmla="*/ 0 w 2267600"/>
              <a:gd name="connsiteY0" fmla="*/ 0 h 2267600"/>
              <a:gd name="connsiteX1" fmla="*/ 2267600 w 2267600"/>
              <a:gd name="connsiteY1" fmla="*/ 0 h 2267600"/>
              <a:gd name="connsiteX2" fmla="*/ 2267600 w 2267600"/>
              <a:gd name="connsiteY2" fmla="*/ 2267600 h 2267600"/>
              <a:gd name="connsiteX3" fmla="*/ 0 w 2267600"/>
              <a:gd name="connsiteY3" fmla="*/ 2267600 h 226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7600" h="2267600">
                <a:moveTo>
                  <a:pt x="0" y="0"/>
                </a:moveTo>
                <a:lnTo>
                  <a:pt x="2267600" y="0"/>
                </a:lnTo>
                <a:lnTo>
                  <a:pt x="2267600" y="2267600"/>
                </a:lnTo>
                <a:lnTo>
                  <a:pt x="0" y="2267600"/>
                </a:lnTo>
                <a:close/>
              </a:path>
            </a:pathLst>
          </a:cu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6" t="5441" r="14756" b="16027"/>
          <a:stretch>
            <a:fillRect/>
          </a:stretch>
        </p:blipFill>
        <p:spPr>
          <a:xfrm>
            <a:off x="6543675" y="1055231"/>
            <a:ext cx="2267600" cy="2267600"/>
          </a:xfrm>
          <a:custGeom>
            <a:avLst/>
            <a:gdLst>
              <a:gd name="connsiteX0" fmla="*/ 0 w 2267600"/>
              <a:gd name="connsiteY0" fmla="*/ 0 h 2267600"/>
              <a:gd name="connsiteX1" fmla="*/ 2267600 w 2267600"/>
              <a:gd name="connsiteY1" fmla="*/ 0 h 2267600"/>
              <a:gd name="connsiteX2" fmla="*/ 2267600 w 2267600"/>
              <a:gd name="connsiteY2" fmla="*/ 2267600 h 2267600"/>
              <a:gd name="connsiteX3" fmla="*/ 0 w 2267600"/>
              <a:gd name="connsiteY3" fmla="*/ 2267600 h 226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7600" h="2267600">
                <a:moveTo>
                  <a:pt x="0" y="0"/>
                </a:moveTo>
                <a:lnTo>
                  <a:pt x="2267600" y="0"/>
                </a:lnTo>
                <a:lnTo>
                  <a:pt x="2267600" y="2267600"/>
                </a:lnTo>
                <a:lnTo>
                  <a:pt x="0" y="2267600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1" t="2573" r="19941" b="18895"/>
          <a:stretch>
            <a:fillRect/>
          </a:stretch>
        </p:blipFill>
        <p:spPr>
          <a:xfrm>
            <a:off x="6543675" y="3554219"/>
            <a:ext cx="2267600" cy="2267600"/>
          </a:xfrm>
          <a:custGeom>
            <a:avLst/>
            <a:gdLst>
              <a:gd name="connsiteX0" fmla="*/ 0 w 2267600"/>
              <a:gd name="connsiteY0" fmla="*/ 0 h 2267600"/>
              <a:gd name="connsiteX1" fmla="*/ 2267600 w 2267600"/>
              <a:gd name="connsiteY1" fmla="*/ 0 h 2267600"/>
              <a:gd name="connsiteX2" fmla="*/ 2267600 w 2267600"/>
              <a:gd name="connsiteY2" fmla="*/ 2267600 h 2267600"/>
              <a:gd name="connsiteX3" fmla="*/ 0 w 2267600"/>
              <a:gd name="connsiteY3" fmla="*/ 2267600 h 226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7600" h="2267600">
                <a:moveTo>
                  <a:pt x="0" y="0"/>
                </a:moveTo>
                <a:lnTo>
                  <a:pt x="2267600" y="0"/>
                </a:lnTo>
                <a:lnTo>
                  <a:pt x="2267600" y="2267600"/>
                </a:lnTo>
                <a:lnTo>
                  <a:pt x="0" y="2267600"/>
                </a:ln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539B43C-176D-443A-B8B5-63A526603C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27453"/>
            <a:ext cx="1465712" cy="658349"/>
          </a:xfrm>
          <a:prstGeom prst="rect">
            <a:avLst/>
          </a:prstGeom>
        </p:spPr>
      </p:pic>
      <p:sp>
        <p:nvSpPr>
          <p:cNvPr id="7" name="TextBox 8">
            <a:hlinkClick r:id="rId5"/>
            <a:extLst>
              <a:ext uri="{FF2B5EF4-FFF2-40B4-BE49-F238E27FC236}">
                <a16:creationId xmlns:a16="http://schemas.microsoft.com/office/drawing/2014/main" id="{0AAC4064-31A4-4173-93B9-37BF61D7AC01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4047147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182364"/>
            <a:ext cx="12192000" cy="2777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9" t="24864" r="43553" b="24864"/>
          <a:stretch>
            <a:fillRect/>
          </a:stretch>
        </p:blipFill>
        <p:spPr>
          <a:xfrm>
            <a:off x="1162050" y="2599332"/>
            <a:ext cx="1943100" cy="1943100"/>
          </a:xfrm>
          <a:custGeom>
            <a:avLst/>
            <a:gdLst>
              <a:gd name="connsiteX0" fmla="*/ 0 w 1943100"/>
              <a:gd name="connsiteY0" fmla="*/ 0 h 1943100"/>
              <a:gd name="connsiteX1" fmla="*/ 1943100 w 1943100"/>
              <a:gd name="connsiteY1" fmla="*/ 0 h 1943100"/>
              <a:gd name="connsiteX2" fmla="*/ 1943100 w 1943100"/>
              <a:gd name="connsiteY2" fmla="*/ 1943100 h 1943100"/>
              <a:gd name="connsiteX3" fmla="*/ 0 w 19431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1943100">
                <a:moveTo>
                  <a:pt x="0" y="0"/>
                </a:moveTo>
                <a:lnTo>
                  <a:pt x="1943100" y="0"/>
                </a:lnTo>
                <a:lnTo>
                  <a:pt x="1943100" y="1943100"/>
                </a:lnTo>
                <a:lnTo>
                  <a:pt x="0" y="1943100"/>
                </a:lnTo>
                <a:close/>
              </a:path>
            </a:pathLst>
          </a:cu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6" t="24643" r="19776" b="25085"/>
          <a:stretch>
            <a:fillRect/>
          </a:stretch>
        </p:blipFill>
        <p:spPr>
          <a:xfrm>
            <a:off x="6648450" y="2599332"/>
            <a:ext cx="1943100" cy="1943100"/>
          </a:xfrm>
          <a:custGeom>
            <a:avLst/>
            <a:gdLst>
              <a:gd name="connsiteX0" fmla="*/ 0 w 1943100"/>
              <a:gd name="connsiteY0" fmla="*/ 0 h 1943100"/>
              <a:gd name="connsiteX1" fmla="*/ 1943100 w 1943100"/>
              <a:gd name="connsiteY1" fmla="*/ 0 h 1943100"/>
              <a:gd name="connsiteX2" fmla="*/ 1943100 w 1943100"/>
              <a:gd name="connsiteY2" fmla="*/ 1943100 h 1943100"/>
              <a:gd name="connsiteX3" fmla="*/ 0 w 19431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1943100">
                <a:moveTo>
                  <a:pt x="0" y="0"/>
                </a:moveTo>
                <a:lnTo>
                  <a:pt x="1943100" y="0"/>
                </a:lnTo>
                <a:lnTo>
                  <a:pt x="1943100" y="1943100"/>
                </a:lnTo>
                <a:lnTo>
                  <a:pt x="0" y="1943100"/>
                </a:ln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902560-D0D1-4497-979B-CBFD692117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7" name="TextBox 8">
            <a:hlinkClick r:id="rId5"/>
            <a:extLst>
              <a:ext uri="{FF2B5EF4-FFF2-40B4-BE49-F238E27FC236}">
                <a16:creationId xmlns:a16="http://schemas.microsoft.com/office/drawing/2014/main" id="{7B21F121-7010-4602-B277-430E17162ED2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31896061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" t="24584" r="60819" b="11974"/>
          <a:stretch>
            <a:fillRect/>
          </a:stretch>
        </p:blipFill>
        <p:spPr>
          <a:xfrm flipV="1">
            <a:off x="3736258" y="1069258"/>
            <a:ext cx="2359742" cy="2359742"/>
          </a:xfrm>
          <a:custGeom>
            <a:avLst/>
            <a:gdLst>
              <a:gd name="connsiteX0" fmla="*/ 0 w 2359742"/>
              <a:gd name="connsiteY0" fmla="*/ 2359742 h 2359742"/>
              <a:gd name="connsiteX1" fmla="*/ 2359742 w 2359742"/>
              <a:gd name="connsiteY1" fmla="*/ 2359742 h 2359742"/>
              <a:gd name="connsiteX2" fmla="*/ 2359742 w 2359742"/>
              <a:gd name="connsiteY2" fmla="*/ 0 h 2359742"/>
              <a:gd name="connsiteX3" fmla="*/ 0 w 2359742"/>
              <a:gd name="connsiteY3" fmla="*/ 0 h 2359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9742" h="2359742">
                <a:moveTo>
                  <a:pt x="0" y="2359742"/>
                </a:moveTo>
                <a:lnTo>
                  <a:pt x="2359742" y="2359742"/>
                </a:lnTo>
                <a:lnTo>
                  <a:pt x="2359742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9" t="11142" r="35504" b="25416"/>
          <a:stretch>
            <a:fillRect/>
          </a:stretch>
        </p:blipFill>
        <p:spPr>
          <a:xfrm flipV="1">
            <a:off x="6096000" y="3429000"/>
            <a:ext cx="2359742" cy="2359742"/>
          </a:xfrm>
          <a:custGeom>
            <a:avLst/>
            <a:gdLst>
              <a:gd name="connsiteX0" fmla="*/ 0 w 2359742"/>
              <a:gd name="connsiteY0" fmla="*/ 2359742 h 2359742"/>
              <a:gd name="connsiteX1" fmla="*/ 2359742 w 2359742"/>
              <a:gd name="connsiteY1" fmla="*/ 2359742 h 2359742"/>
              <a:gd name="connsiteX2" fmla="*/ 2359742 w 2359742"/>
              <a:gd name="connsiteY2" fmla="*/ 0 h 2359742"/>
              <a:gd name="connsiteX3" fmla="*/ 0 w 2359742"/>
              <a:gd name="connsiteY3" fmla="*/ 0 h 2359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9742" h="2359742">
                <a:moveTo>
                  <a:pt x="0" y="2359742"/>
                </a:moveTo>
                <a:lnTo>
                  <a:pt x="2359742" y="2359742"/>
                </a:lnTo>
                <a:lnTo>
                  <a:pt x="2359742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F78073C-6488-40FB-8C5B-E79A6B179D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7" name="TextBox 8">
            <a:hlinkClick r:id="rId4"/>
            <a:extLst>
              <a:ext uri="{FF2B5EF4-FFF2-40B4-BE49-F238E27FC236}">
                <a16:creationId xmlns:a16="http://schemas.microsoft.com/office/drawing/2014/main" id="{A0B0BA18-EC27-460B-A347-4AD576737E9E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3686481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 userDrawn="1"/>
        </p:nvSpPr>
        <p:spPr>
          <a:xfrm>
            <a:off x="2372374" y="0"/>
            <a:ext cx="4644572" cy="6858000"/>
          </a:xfrm>
          <a:prstGeom prst="parallelogram">
            <a:avLst>
              <a:gd name="adj" fmla="val 5406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7" t="11139" r="19839" b="12558"/>
          <a:stretch>
            <a:fillRect/>
          </a:stretch>
        </p:blipFill>
        <p:spPr>
          <a:xfrm>
            <a:off x="1148663" y="2044634"/>
            <a:ext cx="2073435" cy="2718178"/>
          </a:xfrm>
          <a:custGeom>
            <a:avLst/>
            <a:gdLst>
              <a:gd name="connsiteX0" fmla="*/ 0 w 2073435"/>
              <a:gd name="connsiteY0" fmla="*/ 0 h 2718178"/>
              <a:gd name="connsiteX1" fmla="*/ 2073435 w 2073435"/>
              <a:gd name="connsiteY1" fmla="*/ 0 h 2718178"/>
              <a:gd name="connsiteX2" fmla="*/ 2073435 w 2073435"/>
              <a:gd name="connsiteY2" fmla="*/ 2718178 h 2718178"/>
              <a:gd name="connsiteX3" fmla="*/ 0 w 2073435"/>
              <a:gd name="connsiteY3" fmla="*/ 2718178 h 271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3435" h="2718178">
                <a:moveTo>
                  <a:pt x="0" y="0"/>
                </a:moveTo>
                <a:lnTo>
                  <a:pt x="2073435" y="0"/>
                </a:lnTo>
                <a:lnTo>
                  <a:pt x="2073435" y="2718178"/>
                </a:lnTo>
                <a:lnTo>
                  <a:pt x="0" y="2718178"/>
                </a:lnTo>
                <a:close/>
              </a:path>
            </a:pathLst>
          </a:cu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9" t="5920" r="16469" b="15645"/>
          <a:stretch>
            <a:fillRect/>
          </a:stretch>
        </p:blipFill>
        <p:spPr>
          <a:xfrm>
            <a:off x="3336823" y="1647825"/>
            <a:ext cx="2695575" cy="3533776"/>
          </a:xfrm>
          <a:custGeom>
            <a:avLst/>
            <a:gdLst>
              <a:gd name="connsiteX0" fmla="*/ 0 w 2695575"/>
              <a:gd name="connsiteY0" fmla="*/ 0 h 3533776"/>
              <a:gd name="connsiteX1" fmla="*/ 2695575 w 2695575"/>
              <a:gd name="connsiteY1" fmla="*/ 0 h 3533776"/>
              <a:gd name="connsiteX2" fmla="*/ 2695575 w 2695575"/>
              <a:gd name="connsiteY2" fmla="*/ 3533776 h 3533776"/>
              <a:gd name="connsiteX3" fmla="*/ 0 w 2695575"/>
              <a:gd name="connsiteY3" fmla="*/ 3533776 h 353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5575" h="3533776">
                <a:moveTo>
                  <a:pt x="0" y="0"/>
                </a:moveTo>
                <a:lnTo>
                  <a:pt x="2695575" y="0"/>
                </a:lnTo>
                <a:lnTo>
                  <a:pt x="2695575" y="3533776"/>
                </a:lnTo>
                <a:lnTo>
                  <a:pt x="0" y="3533776"/>
                </a:ln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D3C84B6-4C08-4664-8C32-1A728EF9B2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7" name="TextBox 8">
            <a:hlinkClick r:id="rId5"/>
            <a:extLst>
              <a:ext uri="{FF2B5EF4-FFF2-40B4-BE49-F238E27FC236}">
                <a16:creationId xmlns:a16="http://schemas.microsoft.com/office/drawing/2014/main" id="{DA0019E7-7CAF-4BBB-B994-478A558946A8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39690214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8710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5" name="Rectangle 4"/>
            <p:cNvSpPr/>
            <p:nvPr/>
          </p:nvSpPr>
          <p:spPr>
            <a:xfrm>
              <a:off x="10267950" y="666750"/>
              <a:ext cx="1924050" cy="61912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" y="0"/>
              <a:ext cx="1924050" cy="61912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1" t="13778" r="15784" b="32889"/>
          <a:stretch>
            <a:fillRect/>
          </a:stretch>
        </p:blipFill>
        <p:spPr>
          <a:xfrm>
            <a:off x="1044936" y="944880"/>
            <a:ext cx="1714500" cy="3657600"/>
          </a:xfrm>
          <a:custGeom>
            <a:avLst/>
            <a:gdLst>
              <a:gd name="connsiteX0" fmla="*/ 186692 w 1714500"/>
              <a:gd name="connsiteY0" fmla="*/ 0 h 3657600"/>
              <a:gd name="connsiteX1" fmla="*/ 1527808 w 1714500"/>
              <a:gd name="connsiteY1" fmla="*/ 0 h 3657600"/>
              <a:gd name="connsiteX2" fmla="*/ 1714500 w 1714500"/>
              <a:gd name="connsiteY2" fmla="*/ 186692 h 3657600"/>
              <a:gd name="connsiteX3" fmla="*/ 1714500 w 1714500"/>
              <a:gd name="connsiteY3" fmla="*/ 3470908 h 3657600"/>
              <a:gd name="connsiteX4" fmla="*/ 1527808 w 1714500"/>
              <a:gd name="connsiteY4" fmla="*/ 3657600 h 3657600"/>
              <a:gd name="connsiteX5" fmla="*/ 186692 w 1714500"/>
              <a:gd name="connsiteY5" fmla="*/ 3657600 h 3657600"/>
              <a:gd name="connsiteX6" fmla="*/ 0 w 1714500"/>
              <a:gd name="connsiteY6" fmla="*/ 3470908 h 3657600"/>
              <a:gd name="connsiteX7" fmla="*/ 0 w 1714500"/>
              <a:gd name="connsiteY7" fmla="*/ 186692 h 3657600"/>
              <a:gd name="connsiteX8" fmla="*/ 186692 w 1714500"/>
              <a:gd name="connsiteY8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4500" h="3657600">
                <a:moveTo>
                  <a:pt x="186692" y="0"/>
                </a:moveTo>
                <a:lnTo>
                  <a:pt x="1527808" y="0"/>
                </a:lnTo>
                <a:cubicBezTo>
                  <a:pt x="1630915" y="0"/>
                  <a:pt x="1714500" y="83585"/>
                  <a:pt x="1714500" y="186692"/>
                </a:cubicBezTo>
                <a:lnTo>
                  <a:pt x="1714500" y="3470908"/>
                </a:lnTo>
                <a:cubicBezTo>
                  <a:pt x="1714500" y="3574015"/>
                  <a:pt x="1630915" y="3657600"/>
                  <a:pt x="1527808" y="3657600"/>
                </a:cubicBezTo>
                <a:lnTo>
                  <a:pt x="186692" y="3657600"/>
                </a:lnTo>
                <a:cubicBezTo>
                  <a:pt x="83585" y="3657600"/>
                  <a:pt x="0" y="3574015"/>
                  <a:pt x="0" y="3470908"/>
                </a:cubicBezTo>
                <a:lnTo>
                  <a:pt x="0" y="186692"/>
                </a:lnTo>
                <a:cubicBezTo>
                  <a:pt x="0" y="83585"/>
                  <a:pt x="83585" y="0"/>
                  <a:pt x="186692" y="0"/>
                </a:cubicBezTo>
                <a:close/>
              </a:path>
            </a:pathLst>
          </a:cu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2" t="23333" r="31442" b="23333"/>
          <a:stretch>
            <a:fillRect/>
          </a:stretch>
        </p:blipFill>
        <p:spPr>
          <a:xfrm>
            <a:off x="9467083" y="2259383"/>
            <a:ext cx="1714500" cy="3657600"/>
          </a:xfrm>
          <a:custGeom>
            <a:avLst/>
            <a:gdLst>
              <a:gd name="connsiteX0" fmla="*/ 186692 w 1714500"/>
              <a:gd name="connsiteY0" fmla="*/ 0 h 3657600"/>
              <a:gd name="connsiteX1" fmla="*/ 1527808 w 1714500"/>
              <a:gd name="connsiteY1" fmla="*/ 0 h 3657600"/>
              <a:gd name="connsiteX2" fmla="*/ 1714500 w 1714500"/>
              <a:gd name="connsiteY2" fmla="*/ 186692 h 3657600"/>
              <a:gd name="connsiteX3" fmla="*/ 1714500 w 1714500"/>
              <a:gd name="connsiteY3" fmla="*/ 3470908 h 3657600"/>
              <a:gd name="connsiteX4" fmla="*/ 1527808 w 1714500"/>
              <a:gd name="connsiteY4" fmla="*/ 3657600 h 3657600"/>
              <a:gd name="connsiteX5" fmla="*/ 186692 w 1714500"/>
              <a:gd name="connsiteY5" fmla="*/ 3657600 h 3657600"/>
              <a:gd name="connsiteX6" fmla="*/ 0 w 1714500"/>
              <a:gd name="connsiteY6" fmla="*/ 3470908 h 3657600"/>
              <a:gd name="connsiteX7" fmla="*/ 0 w 1714500"/>
              <a:gd name="connsiteY7" fmla="*/ 186692 h 3657600"/>
              <a:gd name="connsiteX8" fmla="*/ 186692 w 1714500"/>
              <a:gd name="connsiteY8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4500" h="3657600">
                <a:moveTo>
                  <a:pt x="186692" y="0"/>
                </a:moveTo>
                <a:lnTo>
                  <a:pt x="1527808" y="0"/>
                </a:lnTo>
                <a:cubicBezTo>
                  <a:pt x="1630915" y="0"/>
                  <a:pt x="1714500" y="83585"/>
                  <a:pt x="1714500" y="186692"/>
                </a:cubicBezTo>
                <a:lnTo>
                  <a:pt x="1714500" y="3470908"/>
                </a:lnTo>
                <a:cubicBezTo>
                  <a:pt x="1714500" y="3574015"/>
                  <a:pt x="1630915" y="3657600"/>
                  <a:pt x="1527808" y="3657600"/>
                </a:cubicBezTo>
                <a:lnTo>
                  <a:pt x="186692" y="3657600"/>
                </a:lnTo>
                <a:cubicBezTo>
                  <a:pt x="83585" y="3657600"/>
                  <a:pt x="0" y="3574015"/>
                  <a:pt x="0" y="3470908"/>
                </a:cubicBezTo>
                <a:lnTo>
                  <a:pt x="0" y="186692"/>
                </a:lnTo>
                <a:cubicBezTo>
                  <a:pt x="0" y="83585"/>
                  <a:pt x="83585" y="0"/>
                  <a:pt x="186692" y="0"/>
                </a:cubicBezTo>
                <a:close/>
              </a:path>
            </a:pathLst>
          </a:cu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D76F4AB-58D4-43EA-AF72-EBFAAFE9BF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8" name="TextBox 8">
            <a:hlinkClick r:id="rId4"/>
            <a:extLst>
              <a:ext uri="{FF2B5EF4-FFF2-40B4-BE49-F238E27FC236}">
                <a16:creationId xmlns:a16="http://schemas.microsoft.com/office/drawing/2014/main" id="{9502D9E3-CBB8-4126-B830-73D8716DD8C8}"/>
              </a:ext>
            </a:extLst>
          </p:cNvPr>
          <p:cNvSpPr txBox="1"/>
          <p:nvPr userDrawn="1"/>
        </p:nvSpPr>
        <p:spPr>
          <a:xfrm flipH="1">
            <a:off x="5062657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18960408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9" t="21806" r="12500" b="36111"/>
          <a:stretch>
            <a:fillRect/>
          </a:stretch>
        </p:blipFill>
        <p:spPr>
          <a:xfrm>
            <a:off x="5591177" y="1495427"/>
            <a:ext cx="5076825" cy="2886075"/>
          </a:xfrm>
          <a:custGeom>
            <a:avLst/>
            <a:gdLst>
              <a:gd name="connsiteX0" fmla="*/ 0 w 5076825"/>
              <a:gd name="connsiteY0" fmla="*/ 0 h 2886075"/>
              <a:gd name="connsiteX1" fmla="*/ 5076825 w 5076825"/>
              <a:gd name="connsiteY1" fmla="*/ 0 h 2886075"/>
              <a:gd name="connsiteX2" fmla="*/ 5076825 w 5076825"/>
              <a:gd name="connsiteY2" fmla="*/ 2886075 h 2886075"/>
              <a:gd name="connsiteX3" fmla="*/ 0 w 5076825"/>
              <a:gd name="connsiteY3" fmla="*/ 2886075 h 288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6825" h="2886075">
                <a:moveTo>
                  <a:pt x="0" y="0"/>
                </a:moveTo>
                <a:lnTo>
                  <a:pt x="5076825" y="0"/>
                </a:lnTo>
                <a:lnTo>
                  <a:pt x="5076825" y="2886075"/>
                </a:lnTo>
                <a:lnTo>
                  <a:pt x="0" y="2886075"/>
                </a:lnTo>
                <a:close/>
              </a:path>
            </a:pathLst>
          </a:cu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19BF105-8C32-4887-8246-A23E669460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4" y="27453"/>
            <a:ext cx="1465712" cy="658349"/>
          </a:xfrm>
          <a:prstGeom prst="rect">
            <a:avLst/>
          </a:prstGeom>
        </p:spPr>
      </p:pic>
      <p:sp>
        <p:nvSpPr>
          <p:cNvPr id="6" name="TextBox 8">
            <a:hlinkClick r:id="rId4"/>
            <a:extLst>
              <a:ext uri="{FF2B5EF4-FFF2-40B4-BE49-F238E27FC236}">
                <a16:creationId xmlns:a16="http://schemas.microsoft.com/office/drawing/2014/main" id="{49FEDCDC-6094-4AC7-81BC-E5C6B433FDFB}"/>
              </a:ext>
            </a:extLst>
          </p:cNvPr>
          <p:cNvSpPr txBox="1"/>
          <p:nvPr userDrawn="1"/>
        </p:nvSpPr>
        <p:spPr>
          <a:xfrm flipH="1">
            <a:off x="9681869" y="6210300"/>
            <a:ext cx="2066687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b="1">
                <a:solidFill>
                  <a:schemeClr val="bg1">
                    <a:lumMod val="10000"/>
                    <a:lumOff val="90000"/>
                  </a:schemeClr>
                </a:solidFill>
              </a:rPr>
              <a:t>www.floowmer.com.br</a:t>
            </a:r>
          </a:p>
        </p:txBody>
      </p:sp>
    </p:spTree>
    <p:extLst>
      <p:ext uri="{BB962C8B-B14F-4D97-AF65-F5344CB8AC3E}">
        <p14:creationId xmlns:p14="http://schemas.microsoft.com/office/powerpoint/2010/main" val="156291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969" y="1276096"/>
            <a:ext cx="4547870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C1C1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462514" y="6544740"/>
            <a:ext cx="695325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3C3C3C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615950" y="431800"/>
            <a:ext cx="10953750" cy="1003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615950" y="1422400"/>
            <a:ext cx="10953750" cy="472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5975395" y="6511172"/>
            <a:ext cx="346249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1613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 spd="med"/>
  <p:txStyles>
    <p:titleStyle>
      <a:lvl1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all" spc="496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titleStyle>
    <p:bodyStyle>
      <a:lvl1pPr marL="31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635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952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1270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158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1905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2222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2540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285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90000"/>
        <a:buFontTx/>
        <a:buChar char="•"/>
        <a:tabLst/>
        <a:defRPr sz="25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bodyStyle>
    <p:otherStyle>
      <a:lvl1pPr marL="0" marR="0" indent="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1143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2286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3429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4572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5715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6858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8001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9144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71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10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9.png"/><Relationship Id="rId7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2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7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2" Type="http://schemas.openxmlformats.org/officeDocument/2006/relationships/image" Target="../media/image40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46.png"/><Relationship Id="rId5" Type="http://schemas.openxmlformats.org/officeDocument/2006/relationships/image" Target="../media/image18.png"/><Relationship Id="rId15" Type="http://schemas.openxmlformats.org/officeDocument/2006/relationships/image" Target="../media/image50.png"/><Relationship Id="rId10" Type="http://schemas.openxmlformats.org/officeDocument/2006/relationships/image" Target="../media/image22.png"/><Relationship Id="rId4" Type="http://schemas.openxmlformats.org/officeDocument/2006/relationships/image" Target="../media/image42.jpg"/><Relationship Id="rId9" Type="http://schemas.openxmlformats.org/officeDocument/2006/relationships/image" Target="../media/image45.png"/><Relationship Id="rId1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8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3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2.png"/><Relationship Id="rId7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77.png"/><Relationship Id="rId9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RANCO-PNG.png" descr="BRANCO-PNG.png"/>
          <p:cNvPicPr>
            <a:picLocks noChangeAspect="1"/>
          </p:cNvPicPr>
          <p:nvPr/>
        </p:nvPicPr>
        <p:blipFill>
          <a:blip r:embed="rId4"/>
          <a:srcRect l="8239" t="24572" r="8239" b="24572"/>
          <a:stretch>
            <a:fillRect/>
          </a:stretch>
        </p:blipFill>
        <p:spPr>
          <a:xfrm>
            <a:off x="152400" y="36058"/>
            <a:ext cx="2479623" cy="6781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ixaDeTexto 1"/>
          <p:cNvSpPr txBox="1"/>
          <p:nvPr/>
        </p:nvSpPr>
        <p:spPr>
          <a:xfrm>
            <a:off x="3505200" y="6172200"/>
            <a:ext cx="8253406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r" defTabSz="412750" rtl="0" hangingPunct="0"/>
            <a:r>
              <a:rPr lang="pt-BR" sz="2000" dirty="0">
                <a:solidFill>
                  <a:srgbClr val="FFFFFF"/>
                </a:solidFill>
                <a:latin typeface="Quicksand Bold" pitchFamily="50" charset="0"/>
                <a:sym typeface="Avenir Light"/>
              </a:rPr>
              <a:t>Plataforma de Gestão – HR Floowmer</a:t>
            </a:r>
            <a:endParaRPr lang="pt-BR" sz="1600" dirty="0">
              <a:solidFill>
                <a:srgbClr val="FFFFFF"/>
              </a:solidFill>
              <a:latin typeface="Quicksand Bold" pitchFamily="50" charset="0"/>
              <a:sym typeface="Avenir Ligh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F3F5EA-BD68-63A1-630C-884B9FB4FFB5}"/>
              </a:ext>
            </a:extLst>
          </p:cNvPr>
          <p:cNvSpPr txBox="1"/>
          <p:nvPr/>
        </p:nvSpPr>
        <p:spPr>
          <a:xfrm>
            <a:off x="304800" y="3429000"/>
            <a:ext cx="609845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1800" dirty="0">
                <a:solidFill>
                  <a:srgbClr val="FFFFFF"/>
                </a:solidFill>
                <a:latin typeface="Arial MT"/>
                <a:cs typeface="Arial MT"/>
              </a:rPr>
              <a:t>Sua</a:t>
            </a:r>
            <a:r>
              <a:rPr lang="pt-BR"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1800" dirty="0">
                <a:solidFill>
                  <a:srgbClr val="FFFFFF"/>
                </a:solidFill>
                <a:latin typeface="Arial MT"/>
                <a:cs typeface="Arial MT"/>
              </a:rPr>
              <a:t>empresa</a:t>
            </a:r>
            <a:r>
              <a:rPr lang="pt-BR"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1800" dirty="0">
                <a:solidFill>
                  <a:srgbClr val="FFFFFF"/>
                </a:solidFill>
                <a:latin typeface="Arial MT"/>
                <a:cs typeface="Arial MT"/>
              </a:rPr>
              <a:t>possui</a:t>
            </a:r>
            <a:r>
              <a:rPr lang="pt-BR"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1800" b="1" dirty="0">
                <a:solidFill>
                  <a:srgbClr val="FFFFFF"/>
                </a:solidFill>
                <a:latin typeface="Arial"/>
                <a:cs typeface="Arial"/>
              </a:rPr>
              <a:t>Gestão</a:t>
            </a:r>
            <a:r>
              <a:rPr lang="pt-BR"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18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lang="pt-BR"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1800" b="1" spc="-10" dirty="0">
                <a:solidFill>
                  <a:srgbClr val="FFFFFF"/>
                </a:solidFill>
                <a:latin typeface="Arial"/>
                <a:cs typeface="Arial"/>
              </a:rPr>
              <a:t>Pessoas?</a:t>
            </a:r>
            <a:endParaRPr lang="pt-BR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125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8969" y="1276096"/>
            <a:ext cx="58305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333333"/>
                </a:solidFill>
              </a:rPr>
              <a:t>A</a:t>
            </a:r>
            <a:r>
              <a:rPr spc="-114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Floowmer</a:t>
            </a:r>
            <a:r>
              <a:rPr spc="-2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é</a:t>
            </a:r>
            <a:r>
              <a:rPr spc="-1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uma</a:t>
            </a:r>
            <a:r>
              <a:rPr spc="-20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consultoria</a:t>
            </a:r>
            <a:r>
              <a:rPr spc="-30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de</a:t>
            </a:r>
            <a:r>
              <a:rPr spc="-1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RH</a:t>
            </a:r>
            <a:r>
              <a:rPr spc="-1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movida</a:t>
            </a:r>
            <a:r>
              <a:rPr spc="-20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a</a:t>
            </a:r>
            <a:r>
              <a:rPr spc="-25" dirty="0">
                <a:solidFill>
                  <a:srgbClr val="333333"/>
                </a:solidFill>
              </a:rPr>
              <a:t> </a:t>
            </a:r>
            <a:r>
              <a:rPr spc="-10" dirty="0">
                <a:solidFill>
                  <a:srgbClr val="333333"/>
                </a:solidFill>
              </a:rPr>
              <a:t>desafios, </a:t>
            </a:r>
            <a:r>
              <a:rPr dirty="0">
                <a:solidFill>
                  <a:srgbClr val="333333"/>
                </a:solidFill>
              </a:rPr>
              <a:t>onde</a:t>
            </a:r>
            <a:r>
              <a:rPr spc="-25" dirty="0">
                <a:solidFill>
                  <a:srgbClr val="333333"/>
                </a:solidFill>
              </a:rPr>
              <a:t> </a:t>
            </a:r>
            <a:r>
              <a:rPr b="1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333333"/>
                </a:solidFill>
                <a:latin typeface="Arial"/>
                <a:cs typeface="Arial"/>
              </a:rPr>
              <a:t>capital</a:t>
            </a:r>
            <a:r>
              <a:rPr b="1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333333"/>
                </a:solidFill>
                <a:latin typeface="Arial"/>
                <a:cs typeface="Arial"/>
              </a:rPr>
              <a:t>humano</a:t>
            </a:r>
            <a:r>
              <a:rPr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333333"/>
                </a:solidFill>
                <a:latin typeface="Arial"/>
                <a:cs typeface="Arial"/>
              </a:rPr>
              <a:t>é</a:t>
            </a:r>
            <a:r>
              <a:rPr b="1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333333"/>
                </a:solidFill>
                <a:latin typeface="Arial"/>
                <a:cs typeface="Arial"/>
              </a:rPr>
              <a:t>maior</a:t>
            </a:r>
            <a:r>
              <a:rPr b="1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333333"/>
                </a:solidFill>
                <a:latin typeface="Arial"/>
                <a:cs typeface="Arial"/>
              </a:rPr>
              <a:t>diferencial</a:t>
            </a:r>
            <a:r>
              <a:rPr dirty="0">
                <a:solidFill>
                  <a:srgbClr val="333333"/>
                </a:solidFill>
              </a:rPr>
              <a:t>,</a:t>
            </a:r>
            <a:r>
              <a:rPr spc="-1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veio</a:t>
            </a:r>
            <a:r>
              <a:rPr spc="-10" dirty="0">
                <a:solidFill>
                  <a:srgbClr val="333333"/>
                </a:solidFill>
              </a:rPr>
              <a:t> </a:t>
            </a:r>
            <a:r>
              <a:rPr spc="-20" dirty="0">
                <a:solidFill>
                  <a:srgbClr val="333333"/>
                </a:solidFill>
              </a:rPr>
              <a:t>para </a:t>
            </a:r>
            <a:r>
              <a:rPr dirty="0">
                <a:solidFill>
                  <a:srgbClr val="333333"/>
                </a:solidFill>
              </a:rPr>
              <a:t>aliar:</a:t>
            </a:r>
            <a:r>
              <a:rPr spc="-3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Experiência,</a:t>
            </a:r>
            <a:r>
              <a:rPr spc="-2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Inovação,</a:t>
            </a:r>
            <a:r>
              <a:rPr spc="-60" dirty="0">
                <a:solidFill>
                  <a:srgbClr val="333333"/>
                </a:solidFill>
              </a:rPr>
              <a:t> </a:t>
            </a:r>
            <a:r>
              <a:rPr spc="-20" dirty="0">
                <a:solidFill>
                  <a:srgbClr val="333333"/>
                </a:solidFill>
              </a:rPr>
              <a:t>Tecnologia</a:t>
            </a:r>
            <a:r>
              <a:rPr spc="-45" dirty="0">
                <a:solidFill>
                  <a:srgbClr val="333333"/>
                </a:solidFill>
              </a:rPr>
              <a:t> </a:t>
            </a:r>
            <a:r>
              <a:rPr spc="-50" dirty="0">
                <a:solidFill>
                  <a:srgbClr val="333333"/>
                </a:solidFill>
              </a:rPr>
              <a:t>e </a:t>
            </a:r>
            <a:r>
              <a:rPr dirty="0">
                <a:solidFill>
                  <a:srgbClr val="333333"/>
                </a:solidFill>
              </a:rPr>
              <a:t>Desenvolvimento</a:t>
            </a:r>
            <a:r>
              <a:rPr spc="-55" dirty="0">
                <a:solidFill>
                  <a:srgbClr val="333333"/>
                </a:solidFill>
              </a:rPr>
              <a:t> </a:t>
            </a:r>
            <a:r>
              <a:rPr dirty="0">
                <a:solidFill>
                  <a:srgbClr val="333333"/>
                </a:solidFill>
              </a:rPr>
              <a:t>de</a:t>
            </a:r>
            <a:r>
              <a:rPr spc="-65" dirty="0">
                <a:solidFill>
                  <a:srgbClr val="333333"/>
                </a:solidFill>
              </a:rPr>
              <a:t> </a:t>
            </a:r>
            <a:r>
              <a:rPr spc="-10" dirty="0">
                <a:solidFill>
                  <a:srgbClr val="333333"/>
                </a:solidFill>
              </a:rPr>
              <a:t>Talentos.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8969" y="2647950"/>
            <a:ext cx="58426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Nosso</a:t>
            </a:r>
            <a:r>
              <a:rPr sz="1800"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objetivo</a:t>
            </a:r>
            <a:r>
              <a:rPr sz="1800"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é</a:t>
            </a:r>
            <a:r>
              <a:rPr sz="1800"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elevar</a:t>
            </a:r>
            <a:r>
              <a:rPr sz="1800" b="1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o</a:t>
            </a:r>
            <a:r>
              <a:rPr sz="1800" b="1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patamar</a:t>
            </a:r>
            <a:r>
              <a:rPr sz="1800" b="1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do</a:t>
            </a:r>
            <a:r>
              <a:rPr sz="1800"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RH</a:t>
            </a:r>
            <a:r>
              <a:rPr sz="1800"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dentro</a:t>
            </a:r>
            <a:r>
              <a:rPr sz="1800" b="1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333333"/>
                </a:solidFill>
                <a:latin typeface="Arial"/>
                <a:cs typeface="Arial"/>
              </a:rPr>
              <a:t>das </a:t>
            </a:r>
            <a:r>
              <a:rPr sz="1800" b="1" dirty="0">
                <a:solidFill>
                  <a:srgbClr val="333333"/>
                </a:solidFill>
                <a:latin typeface="Arial"/>
                <a:cs typeface="Arial"/>
              </a:rPr>
              <a:t>organizações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,</a:t>
            </a:r>
            <a:r>
              <a:rPr sz="18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trazendo</a:t>
            </a:r>
            <a:r>
              <a:rPr sz="18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soluções</a:t>
            </a:r>
            <a:r>
              <a:rPr sz="18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estratégicas</a:t>
            </a:r>
            <a:r>
              <a:rPr sz="1800" spc="-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r>
              <a:rPr sz="18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 MT"/>
                <a:cs typeface="Arial MT"/>
              </a:rPr>
              <a:t>atuando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efetivamente</a:t>
            </a:r>
            <a:r>
              <a:rPr sz="18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com</a:t>
            </a:r>
            <a:r>
              <a:rPr sz="18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consultoria</a:t>
            </a:r>
            <a:r>
              <a:rPr sz="18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em</a:t>
            </a:r>
            <a:r>
              <a:rPr sz="1800" spc="-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diversos</a:t>
            </a:r>
            <a:r>
              <a:rPr sz="18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 MT"/>
                <a:cs typeface="Arial MT"/>
              </a:rPr>
              <a:t>produtos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relacionados</a:t>
            </a:r>
            <a:r>
              <a:rPr sz="18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ao</a:t>
            </a:r>
            <a:r>
              <a:rPr sz="18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RH</a:t>
            </a:r>
            <a:r>
              <a:rPr sz="18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333333"/>
                </a:solidFill>
                <a:latin typeface="Arial MT"/>
                <a:cs typeface="Arial MT"/>
              </a:rPr>
              <a:t>das</a:t>
            </a:r>
            <a:r>
              <a:rPr sz="18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 MT"/>
                <a:cs typeface="Arial MT"/>
              </a:rPr>
              <a:t>empresas.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47" y="0"/>
            <a:ext cx="12189460" cy="6858000"/>
            <a:chOff x="3047" y="0"/>
            <a:chExt cx="1218946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15983" y="876300"/>
              <a:ext cx="3176016" cy="339318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03507" y="192786"/>
              <a:ext cx="617981" cy="3299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45774" y="6546850"/>
              <a:ext cx="586092" cy="14859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117579" y="3802379"/>
              <a:ext cx="250825" cy="390525"/>
            </a:xfrm>
            <a:custGeom>
              <a:avLst/>
              <a:gdLst/>
              <a:ahLst/>
              <a:cxnLst/>
              <a:rect l="l" t="t" r="r" b="b"/>
              <a:pathLst>
                <a:path w="250825" h="390525">
                  <a:moveTo>
                    <a:pt x="125349" y="0"/>
                  </a:moveTo>
                  <a:lnTo>
                    <a:pt x="62088" y="26641"/>
                  </a:lnTo>
                  <a:lnTo>
                    <a:pt x="36718" y="57150"/>
                  </a:lnTo>
                  <a:lnTo>
                    <a:pt x="17116" y="96632"/>
                  </a:lnTo>
                  <a:lnTo>
                    <a:pt x="4478" y="143227"/>
                  </a:lnTo>
                  <a:lnTo>
                    <a:pt x="0" y="195072"/>
                  </a:lnTo>
                  <a:lnTo>
                    <a:pt x="4478" y="246916"/>
                  </a:lnTo>
                  <a:lnTo>
                    <a:pt x="17116" y="293511"/>
                  </a:lnTo>
                  <a:lnTo>
                    <a:pt x="36718" y="332994"/>
                  </a:lnTo>
                  <a:lnTo>
                    <a:pt x="62088" y="363502"/>
                  </a:lnTo>
                  <a:lnTo>
                    <a:pt x="125349" y="390144"/>
                  </a:lnTo>
                  <a:lnTo>
                    <a:pt x="158667" y="383173"/>
                  </a:lnTo>
                  <a:lnTo>
                    <a:pt x="213979" y="332994"/>
                  </a:lnTo>
                  <a:lnTo>
                    <a:pt x="233581" y="293511"/>
                  </a:lnTo>
                  <a:lnTo>
                    <a:pt x="246219" y="246916"/>
                  </a:lnTo>
                  <a:lnTo>
                    <a:pt x="250698" y="195072"/>
                  </a:lnTo>
                  <a:lnTo>
                    <a:pt x="246219" y="143227"/>
                  </a:lnTo>
                  <a:lnTo>
                    <a:pt x="233581" y="96632"/>
                  </a:lnTo>
                  <a:lnTo>
                    <a:pt x="213979" y="57150"/>
                  </a:lnTo>
                  <a:lnTo>
                    <a:pt x="188609" y="26641"/>
                  </a:lnTo>
                  <a:lnTo>
                    <a:pt x="1253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21567" y="3764279"/>
              <a:ext cx="499872" cy="46558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560814" y="1962911"/>
              <a:ext cx="279400" cy="429259"/>
            </a:xfrm>
            <a:custGeom>
              <a:avLst/>
              <a:gdLst/>
              <a:ahLst/>
              <a:cxnLst/>
              <a:rect l="l" t="t" r="r" b="b"/>
              <a:pathLst>
                <a:path w="279400" h="429260">
                  <a:moveTo>
                    <a:pt x="139445" y="0"/>
                  </a:moveTo>
                  <a:lnTo>
                    <a:pt x="69087" y="29280"/>
                  </a:lnTo>
                  <a:lnTo>
                    <a:pt x="40862" y="62817"/>
                  </a:lnTo>
                  <a:lnTo>
                    <a:pt x="19050" y="106228"/>
                  </a:lnTo>
                  <a:lnTo>
                    <a:pt x="4984" y="157471"/>
                  </a:lnTo>
                  <a:lnTo>
                    <a:pt x="0" y="214502"/>
                  </a:lnTo>
                  <a:lnTo>
                    <a:pt x="4984" y="271534"/>
                  </a:lnTo>
                  <a:lnTo>
                    <a:pt x="19050" y="322777"/>
                  </a:lnTo>
                  <a:lnTo>
                    <a:pt x="40862" y="366188"/>
                  </a:lnTo>
                  <a:lnTo>
                    <a:pt x="69087" y="399725"/>
                  </a:lnTo>
                  <a:lnTo>
                    <a:pt x="102393" y="421345"/>
                  </a:lnTo>
                  <a:lnTo>
                    <a:pt x="139445" y="429005"/>
                  </a:lnTo>
                  <a:lnTo>
                    <a:pt x="176498" y="421345"/>
                  </a:lnTo>
                  <a:lnTo>
                    <a:pt x="209803" y="399725"/>
                  </a:lnTo>
                  <a:lnTo>
                    <a:pt x="238029" y="366188"/>
                  </a:lnTo>
                  <a:lnTo>
                    <a:pt x="259841" y="322777"/>
                  </a:lnTo>
                  <a:lnTo>
                    <a:pt x="273907" y="271534"/>
                  </a:lnTo>
                  <a:lnTo>
                    <a:pt x="278891" y="214502"/>
                  </a:lnTo>
                  <a:lnTo>
                    <a:pt x="273907" y="157471"/>
                  </a:lnTo>
                  <a:lnTo>
                    <a:pt x="259841" y="106228"/>
                  </a:lnTo>
                  <a:lnTo>
                    <a:pt x="238029" y="62817"/>
                  </a:lnTo>
                  <a:lnTo>
                    <a:pt x="209803" y="29280"/>
                  </a:lnTo>
                  <a:lnTo>
                    <a:pt x="176498" y="7660"/>
                  </a:lnTo>
                  <a:lnTo>
                    <a:pt x="139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36607" y="1864614"/>
              <a:ext cx="609600" cy="5684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187428" y="0"/>
              <a:ext cx="5080" cy="6858000"/>
            </a:xfrm>
            <a:custGeom>
              <a:avLst/>
              <a:gdLst/>
              <a:ahLst/>
              <a:cxnLst/>
              <a:rect l="l" t="t" r="r" b="b"/>
              <a:pathLst>
                <a:path w="5079" h="6858000">
                  <a:moveTo>
                    <a:pt x="4571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4571" y="6857998"/>
                  </a:lnTo>
                  <a:lnTo>
                    <a:pt x="45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7" y="0"/>
              <a:ext cx="82296" cy="68580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5004" y="618744"/>
              <a:ext cx="2585378" cy="34734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491476" y="4847335"/>
            <a:ext cx="373252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1985" algn="l"/>
                <a:tab pos="1537335" algn="l"/>
                <a:tab pos="1810385" algn="l"/>
                <a:tab pos="2935605" algn="l"/>
                <a:tab pos="3399154" algn="l"/>
              </a:tabLst>
            </a:pPr>
            <a:r>
              <a:rPr sz="1800" spc="-20" dirty="0">
                <a:solidFill>
                  <a:srgbClr val="7652C1"/>
                </a:solidFill>
                <a:latin typeface="Arial MT"/>
                <a:cs typeface="Arial MT"/>
              </a:rPr>
              <a:t>Para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7652C1"/>
                </a:solidFill>
                <a:latin typeface="Arial MT"/>
                <a:cs typeface="Arial MT"/>
              </a:rPr>
              <a:t>crescer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	</a:t>
            </a:r>
            <a:r>
              <a:rPr sz="1800" spc="-50" dirty="0">
                <a:solidFill>
                  <a:srgbClr val="7652C1"/>
                </a:solidFill>
                <a:latin typeface="Arial MT"/>
                <a:cs typeface="Arial MT"/>
              </a:rPr>
              <a:t>e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7652C1"/>
                </a:solidFill>
                <a:latin typeface="Arial MT"/>
                <a:cs typeface="Arial MT"/>
              </a:rPr>
              <a:t>prosperar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7652C1"/>
                </a:solidFill>
                <a:latin typeface="Arial MT"/>
                <a:cs typeface="Arial MT"/>
              </a:rPr>
              <a:t>em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7652C1"/>
                </a:solidFill>
                <a:latin typeface="Arial MT"/>
                <a:cs typeface="Arial MT"/>
              </a:rPr>
              <a:t>um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ambiente</a:t>
            </a:r>
            <a:r>
              <a:rPr sz="1800" spc="-25" dirty="0">
                <a:solidFill>
                  <a:srgbClr val="7652C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volátil,</a:t>
            </a:r>
            <a:r>
              <a:rPr sz="1800" spc="-10" dirty="0">
                <a:solidFill>
                  <a:srgbClr val="7652C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incerto,</a:t>
            </a:r>
            <a:r>
              <a:rPr sz="1800" spc="-15" dirty="0">
                <a:solidFill>
                  <a:srgbClr val="7652C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complexo </a:t>
            </a:r>
            <a:r>
              <a:rPr sz="1800" spc="-50" dirty="0">
                <a:solidFill>
                  <a:srgbClr val="7652C1"/>
                </a:solidFill>
                <a:latin typeface="Arial MT"/>
                <a:cs typeface="Arial MT"/>
              </a:rPr>
              <a:t>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491476" y="5396229"/>
            <a:ext cx="3731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7652C1"/>
                </a:solidFill>
                <a:latin typeface="Arial MT"/>
                <a:cs typeface="Arial MT"/>
              </a:rPr>
              <a:t>ambíguo</a:t>
            </a:r>
            <a:r>
              <a:rPr sz="1800" spc="380" dirty="0">
                <a:solidFill>
                  <a:srgbClr val="7652C1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só</a:t>
            </a:r>
            <a:r>
              <a:rPr sz="1800" b="1" spc="385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é</a:t>
            </a:r>
            <a:r>
              <a:rPr sz="1800" b="1" spc="385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possível</a:t>
            </a:r>
            <a:r>
              <a:rPr sz="1800" b="1" spc="385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com</a:t>
            </a:r>
            <a:r>
              <a:rPr sz="1800" b="1" spc="385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7652C1"/>
                </a:solidFill>
                <a:latin typeface="Arial"/>
                <a:cs typeface="Arial"/>
              </a:rPr>
              <a:t>uma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95758" y="5041695"/>
            <a:ext cx="392112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equipe</a:t>
            </a:r>
            <a:r>
              <a:rPr sz="1800" b="1" spc="-20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engajada</a:t>
            </a:r>
            <a:r>
              <a:rPr sz="1800" b="1" spc="-25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e</a:t>
            </a:r>
            <a:r>
              <a:rPr sz="1800" b="1" spc="-20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7652C1"/>
                </a:solidFill>
                <a:latin typeface="Arial"/>
                <a:cs typeface="Arial"/>
              </a:rPr>
              <a:t>preparada.</a:t>
            </a:r>
            <a:r>
              <a:rPr sz="1800" b="1" spc="-290" dirty="0">
                <a:solidFill>
                  <a:srgbClr val="7652C1"/>
                </a:solidFill>
                <a:latin typeface="Arial"/>
                <a:cs typeface="Arial"/>
              </a:rPr>
              <a:t> </a:t>
            </a:r>
            <a:r>
              <a:rPr sz="12000" spc="-75" baseline="-34722" dirty="0">
                <a:solidFill>
                  <a:srgbClr val="7652C1"/>
                </a:solidFill>
                <a:latin typeface="Courier New"/>
                <a:cs typeface="Courier New"/>
              </a:rPr>
              <a:t>"</a:t>
            </a:r>
            <a:endParaRPr sz="12000" baseline="-34722" dirty="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 rot="10860000">
            <a:off x="6294783" y="4185779"/>
            <a:ext cx="1192429" cy="101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00"/>
              </a:lnSpc>
            </a:pPr>
            <a:r>
              <a:rPr sz="8000" spc="-50" dirty="0">
                <a:solidFill>
                  <a:srgbClr val="7652C1"/>
                </a:solidFill>
                <a:latin typeface="Courier New"/>
                <a:cs typeface="Courier New"/>
              </a:rPr>
              <a:t>"</a:t>
            </a:r>
            <a:endParaRPr sz="8000" dirty="0">
              <a:latin typeface="Courier New"/>
              <a:cs typeface="Courier New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4331" y="538695"/>
              <a:ext cx="6096889" cy="60623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8642" y="733044"/>
              <a:ext cx="5546598" cy="55123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787638" y="1410462"/>
            <a:ext cx="9639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Recrutamento </a:t>
            </a: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&amp;</a:t>
            </a:r>
            <a:r>
              <a:rPr sz="1100" b="1" spc="-15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Seleção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9621" y="3623055"/>
            <a:ext cx="10261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Arquitetura Organizacional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59144" y="2271013"/>
            <a:ext cx="85471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Outsourcing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47" y="0"/>
            <a:ext cx="11918441" cy="6858000"/>
            <a:chOff x="3047" y="0"/>
            <a:chExt cx="11918441" cy="68580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03507" y="192786"/>
              <a:ext cx="617981" cy="3299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45774" y="6546850"/>
              <a:ext cx="586092" cy="1485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78725" y="2416960"/>
              <a:ext cx="2380813" cy="18220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53578" y="3328415"/>
              <a:ext cx="1287779" cy="3215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7" y="0"/>
              <a:ext cx="82296" cy="68580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095" y="1861147"/>
              <a:ext cx="3152444" cy="2882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10140" y="1830104"/>
              <a:ext cx="136778" cy="19024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3709" y="2416960"/>
            <a:ext cx="45478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8945">
              <a:lnSpc>
                <a:spcPct val="100000"/>
              </a:lnSpc>
              <a:spcBef>
                <a:spcPts val="100"/>
              </a:spcBef>
            </a:pPr>
            <a:r>
              <a:rPr dirty="0"/>
              <a:t>Em</a:t>
            </a:r>
            <a:r>
              <a:rPr spc="-15" dirty="0"/>
              <a:t> </a:t>
            </a:r>
            <a:r>
              <a:rPr dirty="0"/>
              <a:t>um</a:t>
            </a:r>
            <a:r>
              <a:rPr spc="-15" dirty="0"/>
              <a:t> </a:t>
            </a:r>
            <a:r>
              <a:rPr dirty="0"/>
              <a:t>mundo</a:t>
            </a:r>
            <a:r>
              <a:rPr spc="-20" dirty="0"/>
              <a:t> </a:t>
            </a:r>
            <a:r>
              <a:rPr dirty="0"/>
              <a:t>onde</a:t>
            </a:r>
            <a:r>
              <a:rPr spc="-15" dirty="0"/>
              <a:t> </a:t>
            </a:r>
            <a:r>
              <a:rPr dirty="0"/>
              <a:t>o</a:t>
            </a:r>
            <a:r>
              <a:rPr spc="-10" dirty="0"/>
              <a:t> </a:t>
            </a:r>
            <a:r>
              <a:rPr dirty="0"/>
              <a:t>dinamismo</a:t>
            </a:r>
            <a:r>
              <a:rPr spc="-20" dirty="0"/>
              <a:t> </a:t>
            </a:r>
            <a:r>
              <a:rPr spc="-50" dirty="0"/>
              <a:t>é </a:t>
            </a:r>
            <a:r>
              <a:rPr spc="-10" dirty="0"/>
              <a:t>palavra-</a:t>
            </a:r>
            <a:r>
              <a:rPr dirty="0"/>
              <a:t>chave,</a:t>
            </a:r>
            <a:r>
              <a:rPr spc="-20" dirty="0"/>
              <a:t> </a:t>
            </a:r>
            <a:r>
              <a:rPr dirty="0"/>
              <a:t>as</a:t>
            </a:r>
            <a:r>
              <a:rPr spc="5" dirty="0"/>
              <a:t> </a:t>
            </a:r>
            <a:r>
              <a:rPr dirty="0"/>
              <a:t>empresas</a:t>
            </a:r>
            <a:r>
              <a:rPr spc="5" dirty="0"/>
              <a:t> </a:t>
            </a:r>
            <a:r>
              <a:rPr dirty="0"/>
              <a:t>não</a:t>
            </a:r>
            <a:r>
              <a:rPr spc="-5" dirty="0"/>
              <a:t> </a:t>
            </a:r>
            <a:r>
              <a:rPr spc="-10" dirty="0"/>
              <a:t>podem</a:t>
            </a:r>
          </a:p>
          <a:p>
            <a:pPr marL="12700">
              <a:lnSpc>
                <a:spcPct val="100000"/>
              </a:lnSpc>
            </a:pPr>
            <a:r>
              <a:rPr dirty="0"/>
              <a:t>mais</a:t>
            </a:r>
            <a:r>
              <a:rPr spc="-15" dirty="0"/>
              <a:t> </a:t>
            </a:r>
            <a:r>
              <a:rPr dirty="0"/>
              <a:t>apenas</a:t>
            </a:r>
            <a:r>
              <a:rPr spc="-25" dirty="0"/>
              <a:t> </a:t>
            </a:r>
            <a:r>
              <a:rPr dirty="0"/>
              <a:t>olhar</a:t>
            </a:r>
            <a:r>
              <a:rPr spc="-20" dirty="0"/>
              <a:t> </a:t>
            </a:r>
            <a:r>
              <a:rPr dirty="0"/>
              <a:t>um</a:t>
            </a:r>
            <a:r>
              <a:rPr spc="-10" dirty="0"/>
              <a:t> </a:t>
            </a:r>
            <a:r>
              <a:rPr dirty="0"/>
              <a:t>pilar</a:t>
            </a:r>
            <a:r>
              <a:rPr spc="-2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sua</a:t>
            </a:r>
            <a:r>
              <a:rPr spc="-10" dirty="0"/>
              <a:t> estrutura.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31425" y="3533478"/>
            <a:ext cx="474662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Nós</a:t>
            </a:r>
            <a:r>
              <a:rPr sz="18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entendemos</a:t>
            </a:r>
            <a:r>
              <a:rPr sz="1800" spc="-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que</a:t>
            </a:r>
            <a:r>
              <a:rPr sz="1800" spc="-1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1C1C1C"/>
                </a:solidFill>
                <a:latin typeface="Arial MT"/>
                <a:cs typeface="Arial MT"/>
              </a:rPr>
              <a:t>Estratégia,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Gerenciamento</a:t>
            </a:r>
            <a:r>
              <a:rPr sz="1800" spc="-4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de</a:t>
            </a:r>
            <a:r>
              <a:rPr sz="1800" spc="-6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1C1C1C"/>
                </a:solidFill>
                <a:latin typeface="Arial MT"/>
                <a:cs typeface="Arial MT"/>
              </a:rPr>
              <a:t>Talentos</a:t>
            </a:r>
            <a:r>
              <a:rPr sz="18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e</a:t>
            </a:r>
            <a:r>
              <a:rPr sz="1800" spc="-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People</a:t>
            </a:r>
            <a:r>
              <a:rPr sz="1800" spc="-1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1C1C1C"/>
                </a:solidFill>
                <a:latin typeface="Arial MT"/>
                <a:cs typeface="Arial MT"/>
              </a:rPr>
              <a:t>Analytics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trabalham</a:t>
            </a:r>
            <a:r>
              <a:rPr sz="1800" spc="-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juntos</a:t>
            </a:r>
            <a:r>
              <a:rPr sz="1800" spc="-1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para</a:t>
            </a:r>
            <a:r>
              <a:rPr sz="18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melhor</a:t>
            </a:r>
            <a:r>
              <a:rPr sz="18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tomada</a:t>
            </a:r>
            <a:r>
              <a:rPr sz="1800" spc="-1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1C1C1C"/>
                </a:solidFill>
                <a:latin typeface="Arial MT"/>
                <a:cs typeface="Arial MT"/>
              </a:rPr>
              <a:t>de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decisão</a:t>
            </a:r>
            <a:r>
              <a:rPr sz="18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do</a:t>
            </a:r>
            <a:r>
              <a:rPr sz="18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seu</a:t>
            </a:r>
            <a:r>
              <a:rPr sz="18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negócio.</a:t>
            </a:r>
            <a:r>
              <a:rPr sz="1800" spc="-1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A</a:t>
            </a:r>
            <a:r>
              <a:rPr sz="1800" spc="-114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C1C1C"/>
                </a:solidFill>
                <a:latin typeface="Arial MT"/>
                <a:cs typeface="Arial MT"/>
              </a:rPr>
              <a:t>Floowmer</a:t>
            </a:r>
            <a:r>
              <a:rPr sz="18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utiliza-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se</a:t>
            </a:r>
            <a:r>
              <a:rPr sz="1800" b="1" spc="-1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desta</a:t>
            </a:r>
            <a:r>
              <a:rPr sz="1800" b="1" spc="-2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visão</a:t>
            </a:r>
            <a:r>
              <a:rPr sz="1800" b="1" spc="-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como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direcionador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de</a:t>
            </a:r>
            <a:r>
              <a:rPr sz="1800" b="1" spc="-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1C1C1C"/>
                </a:solidFill>
                <a:latin typeface="Arial"/>
                <a:cs typeface="Arial"/>
              </a:rPr>
              <a:t>toda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ação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ser</a:t>
            </a:r>
            <a:r>
              <a:rPr sz="1800" b="1" spc="-2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tomada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em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1C1C"/>
                </a:solidFill>
                <a:latin typeface="Arial"/>
                <a:cs typeface="Arial"/>
              </a:rPr>
              <a:t>seus</a:t>
            </a:r>
            <a:r>
              <a:rPr sz="1800" b="1" spc="-1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C1C1C"/>
                </a:solidFill>
                <a:latin typeface="Arial"/>
                <a:cs typeface="Arial"/>
              </a:rPr>
              <a:t>clientes.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27797" y="1548891"/>
            <a:ext cx="1026794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RH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Estratégico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91878" y="1947925"/>
            <a:ext cx="95694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Análise</a:t>
            </a:r>
            <a:r>
              <a:rPr sz="1100" b="1" spc="-50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E8E8E8"/>
                </a:solidFill>
                <a:latin typeface="Arial"/>
                <a:cs typeface="Arial"/>
              </a:rPr>
              <a:t>de </a:t>
            </a: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Cargo</a:t>
            </a:r>
            <a:r>
              <a:rPr sz="1100" b="1" spc="-20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&amp;</a:t>
            </a:r>
            <a:r>
              <a:rPr sz="1100" b="1" spc="-15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Perfil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15347" y="4874514"/>
            <a:ext cx="8470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Relatórios</a:t>
            </a:r>
            <a:r>
              <a:rPr sz="1100" b="1" spc="20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E8E8E8"/>
                </a:solidFill>
                <a:latin typeface="Arial"/>
                <a:cs typeface="Arial"/>
              </a:rPr>
              <a:t>&amp; </a:t>
            </a: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Métricas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42554" y="5311394"/>
            <a:ext cx="10102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Manual</a:t>
            </a:r>
            <a:r>
              <a:rPr sz="1100" b="1" spc="-45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E8E8E8"/>
                </a:solidFill>
                <a:latin typeface="Arial"/>
                <a:cs typeface="Arial"/>
              </a:rPr>
              <a:t>dos </a:t>
            </a: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Colaboradores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8668" y="4841239"/>
            <a:ext cx="9563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Politica</a:t>
            </a:r>
            <a:r>
              <a:rPr sz="1100" b="1" spc="-30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E8E8E8"/>
                </a:solidFill>
                <a:latin typeface="Arial"/>
                <a:cs typeface="Arial"/>
              </a:rPr>
              <a:t>&amp; </a:t>
            </a: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Procedimento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23833" y="4400550"/>
            <a:ext cx="644525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Analytics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200640" y="2829813"/>
            <a:ext cx="10960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Gerenciamento </a:t>
            </a: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De</a:t>
            </a:r>
            <a:r>
              <a:rPr sz="1100" b="1" spc="-20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Performance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47300" y="3707891"/>
            <a:ext cx="11811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solidFill>
                  <a:srgbClr val="E8E8E8"/>
                </a:solidFill>
                <a:latin typeface="Arial"/>
                <a:cs typeface="Arial"/>
              </a:rPr>
              <a:t>Treinamento</a:t>
            </a:r>
            <a:r>
              <a:rPr sz="1100" b="1" spc="-75" dirty="0">
                <a:solidFill>
                  <a:srgbClr val="E8E8E8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E8E8E8"/>
                </a:solidFill>
                <a:latin typeface="Arial"/>
                <a:cs typeface="Arial"/>
              </a:rPr>
              <a:t>&amp; </a:t>
            </a:r>
            <a:r>
              <a:rPr sz="1100" b="1" spc="-10" dirty="0">
                <a:solidFill>
                  <a:srgbClr val="E8E8E8"/>
                </a:solidFill>
                <a:latin typeface="Arial"/>
                <a:cs typeface="Arial"/>
              </a:rPr>
              <a:t>Desenvolvimento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62913" y="4877816"/>
            <a:ext cx="788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5" dirty="0">
                <a:solidFill>
                  <a:srgbClr val="545454"/>
                </a:solidFill>
                <a:latin typeface="Arial"/>
                <a:cs typeface="Arial"/>
              </a:rPr>
              <a:t>92%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22335" y="4765040"/>
            <a:ext cx="36042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2605" algn="l"/>
                <a:tab pos="1631314" algn="l"/>
                <a:tab pos="2673350" algn="l"/>
                <a:tab pos="3161030" algn="l"/>
              </a:tabLst>
            </a:pPr>
            <a:r>
              <a:rPr sz="1600" spc="-25" dirty="0">
                <a:solidFill>
                  <a:srgbClr val="3C3C3C"/>
                </a:solidFill>
                <a:latin typeface="Arial MT"/>
                <a:cs typeface="Arial MT"/>
              </a:rPr>
              <a:t>Dos</a:t>
            </a:r>
            <a:r>
              <a:rPr sz="1600" dirty="0">
                <a:solidFill>
                  <a:srgbClr val="3C3C3C"/>
                </a:solidFill>
                <a:latin typeface="Arial MT"/>
                <a:cs typeface="Arial MT"/>
              </a:rPr>
              <a:t>	</a:t>
            </a:r>
            <a:r>
              <a:rPr sz="1600" spc="-10" dirty="0">
                <a:solidFill>
                  <a:srgbClr val="3C3C3C"/>
                </a:solidFill>
                <a:latin typeface="Arial MT"/>
                <a:cs typeface="Arial MT"/>
              </a:rPr>
              <a:t>executivos</a:t>
            </a:r>
            <a:r>
              <a:rPr sz="1600" dirty="0">
                <a:solidFill>
                  <a:srgbClr val="3C3C3C"/>
                </a:solidFill>
                <a:latin typeface="Arial MT"/>
                <a:cs typeface="Arial MT"/>
              </a:rPr>
              <a:t>	</a:t>
            </a:r>
            <a:r>
              <a:rPr sz="1600" spc="-10" dirty="0">
                <a:solidFill>
                  <a:srgbClr val="3C3C3C"/>
                </a:solidFill>
                <a:latin typeface="Arial MT"/>
                <a:cs typeface="Arial MT"/>
              </a:rPr>
              <a:t>acreditam</a:t>
            </a:r>
            <a:r>
              <a:rPr sz="1600" dirty="0">
                <a:solidFill>
                  <a:srgbClr val="3C3C3C"/>
                </a:solidFill>
                <a:latin typeface="Arial MT"/>
                <a:cs typeface="Arial MT"/>
              </a:rPr>
              <a:t>	</a:t>
            </a:r>
            <a:r>
              <a:rPr sz="1600" spc="-25" dirty="0">
                <a:solidFill>
                  <a:srgbClr val="3C3C3C"/>
                </a:solidFill>
                <a:latin typeface="Arial MT"/>
                <a:cs typeface="Arial MT"/>
              </a:rPr>
              <a:t>que</a:t>
            </a:r>
            <a:r>
              <a:rPr sz="1600" dirty="0">
                <a:solidFill>
                  <a:srgbClr val="3C3C3C"/>
                </a:solidFill>
                <a:latin typeface="Arial MT"/>
                <a:cs typeface="Arial MT"/>
              </a:rPr>
              <a:t>	</a:t>
            </a:r>
            <a:r>
              <a:rPr sz="1600" spc="-20" dirty="0">
                <a:solidFill>
                  <a:srgbClr val="3C3C3C"/>
                </a:solidFill>
                <a:latin typeface="Arial MT"/>
                <a:cs typeface="Arial MT"/>
              </a:rPr>
              <a:t>suas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22335" y="5252720"/>
            <a:ext cx="35852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C3C3C"/>
                </a:solidFill>
                <a:latin typeface="Arial MT"/>
                <a:cs typeface="Arial MT"/>
              </a:rPr>
              <a:t>efetivamente</a:t>
            </a:r>
            <a:r>
              <a:rPr sz="1600" spc="-30" dirty="0">
                <a:solidFill>
                  <a:srgbClr val="3C3C3C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3C3C3C"/>
                </a:solidFill>
                <a:latin typeface="Arial MT"/>
                <a:cs typeface="Arial MT"/>
              </a:rPr>
              <a:t>fazer</a:t>
            </a:r>
            <a:r>
              <a:rPr sz="1600" spc="-30" dirty="0">
                <a:solidFill>
                  <a:srgbClr val="3C3C3C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3C3C3C"/>
                </a:solidFill>
                <a:latin typeface="Arial MT"/>
                <a:cs typeface="Arial MT"/>
              </a:rPr>
              <a:t>essa</a:t>
            </a:r>
            <a:r>
              <a:rPr sz="1600" spc="-45" dirty="0">
                <a:solidFill>
                  <a:srgbClr val="3C3C3C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Arial MT"/>
                <a:cs typeface="Arial MT"/>
              </a:rPr>
              <a:t>reorganização.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3507" y="192786"/>
            <a:ext cx="617981" cy="329945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047" y="0"/>
            <a:ext cx="11728819" cy="6858000"/>
            <a:chOff x="3047" y="0"/>
            <a:chExt cx="11728819" cy="685800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45774" y="6546850"/>
              <a:ext cx="586092" cy="14859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" y="0"/>
              <a:ext cx="82296" cy="68580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141" y="645595"/>
              <a:ext cx="4783874" cy="357631"/>
            </a:xfrm>
            <a:prstGeom prst="rect">
              <a:avLst/>
            </a:prstGeom>
          </p:spPr>
        </p:pic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39ED0B98-614F-8941-C2EA-4F93B75F9364}"/>
              </a:ext>
            </a:extLst>
          </p:cNvPr>
          <p:cNvGrpSpPr/>
          <p:nvPr/>
        </p:nvGrpSpPr>
        <p:grpSpPr>
          <a:xfrm>
            <a:off x="679195" y="994918"/>
            <a:ext cx="10947909" cy="4982971"/>
            <a:chOff x="679195" y="994918"/>
            <a:chExt cx="10947909" cy="4982971"/>
          </a:xfrm>
        </p:grpSpPr>
        <p:sp>
          <p:nvSpPr>
            <p:cNvPr id="2" name="object 2"/>
            <p:cNvSpPr txBox="1"/>
            <p:nvPr/>
          </p:nvSpPr>
          <p:spPr>
            <a:xfrm>
              <a:off x="679195" y="1348740"/>
              <a:ext cx="6128385" cy="11233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O</a:t>
              </a:r>
              <a:r>
                <a:rPr sz="1800" spc="18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Capital</a:t>
              </a:r>
              <a:r>
                <a:rPr sz="1800" spc="20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humano</a:t>
              </a:r>
              <a:r>
                <a:rPr sz="1800" spc="19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é</a:t>
              </a:r>
              <a:r>
                <a:rPr sz="1800" spc="19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a</a:t>
              </a:r>
              <a:r>
                <a:rPr sz="1800" spc="19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mais</a:t>
              </a:r>
              <a:r>
                <a:rPr sz="1800" spc="20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importante</a:t>
              </a:r>
              <a:r>
                <a:rPr sz="1800" spc="19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fonte</a:t>
              </a:r>
              <a:r>
                <a:rPr sz="1800" spc="19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de</a:t>
              </a:r>
              <a:r>
                <a:rPr sz="1800" spc="19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spc="-10" dirty="0">
                  <a:solidFill>
                    <a:srgbClr val="333333"/>
                  </a:solidFill>
                  <a:latin typeface="Arial MT"/>
                  <a:cs typeface="Arial MT"/>
                </a:rPr>
                <a:t>vantagem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competitiva</a:t>
              </a:r>
              <a:r>
                <a:rPr sz="1800" spc="-2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na</a:t>
              </a:r>
              <a:r>
                <a:rPr sz="1800" spc="-2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economia</a:t>
              </a:r>
              <a:r>
                <a:rPr sz="1800" spc="-2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de</a:t>
              </a:r>
              <a:r>
                <a:rPr sz="1800" spc="-2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hoje</a:t>
              </a:r>
              <a:r>
                <a:rPr sz="1800" spc="-2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baseada</a:t>
              </a:r>
              <a:r>
                <a:rPr sz="1800" b="1" spc="-30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no</a:t>
              </a:r>
              <a:r>
                <a:rPr sz="1800" b="1" spc="-15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b="1" spc="-10" dirty="0">
                  <a:solidFill>
                    <a:srgbClr val="333333"/>
                  </a:solidFill>
                  <a:latin typeface="Arial"/>
                  <a:cs typeface="Arial"/>
                </a:rPr>
                <a:t>crescimento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constante</a:t>
              </a:r>
              <a:r>
                <a:rPr sz="1800" b="1" spc="390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do</a:t>
              </a:r>
              <a:r>
                <a:rPr sz="1800" b="1" spc="400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conhecimento.</a:t>
              </a:r>
              <a:r>
                <a:rPr sz="1800" b="1" spc="385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Exige</a:t>
              </a:r>
              <a:r>
                <a:rPr sz="1800" spc="40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uma</a:t>
              </a:r>
              <a:r>
                <a:rPr sz="1800" spc="38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nova</a:t>
              </a:r>
              <a:r>
                <a:rPr sz="1800" spc="39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spc="-10" dirty="0">
                  <a:solidFill>
                    <a:srgbClr val="333333"/>
                  </a:solidFill>
                  <a:latin typeface="Arial MT"/>
                  <a:cs typeface="Arial MT"/>
                </a:rPr>
                <a:t>liderança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para</a:t>
              </a:r>
              <a:r>
                <a:rPr sz="1800" b="1" spc="-15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construir</a:t>
              </a:r>
              <a:r>
                <a:rPr sz="1800" b="1" spc="-5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b="1" dirty="0">
                  <a:solidFill>
                    <a:srgbClr val="333333"/>
                  </a:solidFill>
                  <a:latin typeface="Arial"/>
                  <a:cs typeface="Arial"/>
                </a:rPr>
                <a:t>uma nova</a:t>
              </a:r>
              <a:r>
                <a:rPr sz="1800" b="1" spc="-5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sz="1800" b="1" spc="-10" dirty="0">
                  <a:solidFill>
                    <a:srgbClr val="333333"/>
                  </a:solidFill>
                  <a:latin typeface="Arial"/>
                  <a:cs typeface="Arial"/>
                </a:rPr>
                <a:t>organização</a:t>
              </a:r>
              <a:r>
                <a:rPr sz="1800" spc="-10" dirty="0">
                  <a:solidFill>
                    <a:srgbClr val="333333"/>
                  </a:solidFill>
                  <a:latin typeface="Arial MT"/>
                  <a:cs typeface="Arial MT"/>
                </a:rPr>
                <a:t>.</a:t>
              </a:r>
              <a:endParaRPr sz="1800" dirty="0">
                <a:latin typeface="Arial MT"/>
                <a:cs typeface="Arial MT"/>
              </a:endParaRPr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679195" y="2720594"/>
              <a:ext cx="6129020" cy="848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O</a:t>
              </a:r>
              <a:r>
                <a:rPr sz="1800" spc="30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modelo</a:t>
              </a:r>
              <a:r>
                <a:rPr sz="1800" spc="30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de</a:t>
              </a:r>
              <a:r>
                <a:rPr sz="1800" spc="30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operação</a:t>
              </a:r>
              <a:r>
                <a:rPr sz="1800" spc="30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do</a:t>
              </a:r>
              <a:r>
                <a:rPr sz="1800" spc="30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novo</a:t>
              </a:r>
              <a:r>
                <a:rPr sz="1800" spc="30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mercado</a:t>
              </a:r>
              <a:r>
                <a:rPr sz="1800" spc="30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exige</a:t>
              </a:r>
              <a:r>
                <a:rPr sz="1800" spc="35" dirty="0">
                  <a:solidFill>
                    <a:srgbClr val="333333"/>
                  </a:solidFill>
                  <a:latin typeface="Arial MT"/>
                  <a:cs typeface="Arial MT"/>
                </a:rPr>
                <a:t>  </a:t>
              </a:r>
              <a:r>
                <a:rPr sz="1800" spc="-10" dirty="0">
                  <a:solidFill>
                    <a:srgbClr val="333333"/>
                  </a:solidFill>
                  <a:latin typeface="Arial MT"/>
                  <a:cs typeface="Arial MT"/>
                </a:rPr>
                <a:t>líderes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capazes</a:t>
              </a:r>
              <a:r>
                <a:rPr sz="1800" spc="15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de</a:t>
              </a:r>
              <a:r>
                <a:rPr sz="1800" spc="15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orientar</a:t>
              </a:r>
              <a:r>
                <a:rPr sz="1800" spc="15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ao</a:t>
              </a:r>
              <a:r>
                <a:rPr sz="1800" spc="15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invés</a:t>
              </a:r>
              <a:r>
                <a:rPr sz="1800" spc="15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de</a:t>
              </a:r>
              <a:r>
                <a:rPr sz="1800" spc="15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ordenar,</a:t>
              </a:r>
              <a:r>
                <a:rPr sz="1800" spc="15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de</a:t>
              </a:r>
              <a:r>
                <a:rPr sz="1800" spc="15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observar</a:t>
              </a:r>
              <a:r>
                <a:rPr sz="1800" spc="15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spc="-25" dirty="0">
                  <a:solidFill>
                    <a:srgbClr val="333333"/>
                  </a:solidFill>
                  <a:latin typeface="Arial MT"/>
                  <a:cs typeface="Arial MT"/>
                </a:rPr>
                <a:t>sem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julgar,</a:t>
              </a:r>
              <a:r>
                <a:rPr sz="1800" spc="-3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corrigir</a:t>
              </a:r>
              <a:r>
                <a:rPr sz="1800" spc="-3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sem</a:t>
              </a:r>
              <a:r>
                <a:rPr sz="1800" spc="-25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apontar</a:t>
              </a:r>
              <a:r>
                <a:rPr sz="1800" spc="-3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e</a:t>
              </a:r>
              <a:r>
                <a:rPr sz="1800" spc="-3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conduzir</a:t>
              </a:r>
              <a:r>
                <a:rPr sz="1800" spc="-4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333333"/>
                  </a:solidFill>
                  <a:latin typeface="Arial MT"/>
                  <a:cs typeface="Arial MT"/>
                </a:rPr>
                <a:t>sem</a:t>
              </a:r>
              <a:r>
                <a:rPr sz="1800" spc="-30" dirty="0">
                  <a:solidFill>
                    <a:srgbClr val="333333"/>
                  </a:solidFill>
                  <a:latin typeface="Arial MT"/>
                  <a:cs typeface="Arial MT"/>
                </a:rPr>
                <a:t> </a:t>
              </a:r>
              <a:r>
                <a:rPr sz="1800" spc="-10" dirty="0">
                  <a:solidFill>
                    <a:srgbClr val="333333"/>
                  </a:solidFill>
                  <a:latin typeface="Arial MT"/>
                  <a:cs typeface="Arial MT"/>
                </a:rPr>
                <a:t>controlar.</a:t>
              </a:r>
              <a:endParaRPr sz="1800" dirty="0">
                <a:latin typeface="Arial MT"/>
                <a:cs typeface="Arial MT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2221992" y="4637278"/>
              <a:ext cx="3612515" cy="99695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marR="5080" algn="just">
                <a:lnSpc>
                  <a:spcPct val="99500"/>
                </a:lnSpc>
                <a:spcBef>
                  <a:spcPts val="110"/>
                </a:spcBef>
              </a:pP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Dos</a:t>
              </a:r>
              <a:r>
                <a:rPr sz="1600" spc="45" dirty="0">
                  <a:solidFill>
                    <a:srgbClr val="3C3C3C"/>
                  </a:solidFill>
                  <a:latin typeface="Arial MT"/>
                  <a:cs typeface="Arial MT"/>
                </a:rPr>
                <a:t> 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lideres</a:t>
              </a:r>
              <a:r>
                <a:rPr sz="1600" spc="40" dirty="0">
                  <a:solidFill>
                    <a:srgbClr val="3C3C3C"/>
                  </a:solidFill>
                  <a:latin typeface="Arial MT"/>
                  <a:cs typeface="Arial MT"/>
                </a:rPr>
                <a:t> 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e</a:t>
              </a:r>
              <a:r>
                <a:rPr sz="1600" spc="50" dirty="0">
                  <a:solidFill>
                    <a:srgbClr val="3C3C3C"/>
                  </a:solidFill>
                  <a:latin typeface="Arial MT"/>
                  <a:cs typeface="Arial MT"/>
                </a:rPr>
                <a:t> 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dos</a:t>
              </a:r>
              <a:r>
                <a:rPr sz="1600" spc="40" dirty="0">
                  <a:solidFill>
                    <a:srgbClr val="3C3C3C"/>
                  </a:solidFill>
                  <a:latin typeface="Arial MT"/>
                  <a:cs typeface="Arial MT"/>
                </a:rPr>
                <a:t> 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gestores</a:t>
              </a:r>
              <a:r>
                <a:rPr sz="1600" spc="45" dirty="0">
                  <a:solidFill>
                    <a:srgbClr val="3C3C3C"/>
                  </a:solidFill>
                  <a:latin typeface="Arial MT"/>
                  <a:cs typeface="Arial MT"/>
                </a:rPr>
                <a:t> 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de</a:t>
              </a:r>
              <a:r>
                <a:rPr sz="1600" spc="204" dirty="0">
                  <a:solidFill>
                    <a:srgbClr val="3C3C3C"/>
                  </a:solidFill>
                  <a:latin typeface="Arial MT"/>
                  <a:cs typeface="Arial MT"/>
                </a:rPr>
                <a:t>   </a:t>
              </a:r>
              <a:r>
                <a:rPr sz="1600" spc="-35" dirty="0">
                  <a:solidFill>
                    <a:srgbClr val="3C3C3C"/>
                  </a:solidFill>
                  <a:latin typeface="Arial MT"/>
                  <a:cs typeface="Arial MT"/>
                </a:rPr>
                <a:t>RH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identificam</a:t>
              </a:r>
              <a:r>
                <a:rPr sz="1600" spc="60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que</a:t>
              </a:r>
              <a:r>
                <a:rPr sz="1600" spc="60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necessitam</a:t>
              </a:r>
              <a:r>
                <a:rPr sz="1600" spc="70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spc="-10" dirty="0">
                  <a:solidFill>
                    <a:srgbClr val="3C3C3C"/>
                  </a:solidFill>
                  <a:latin typeface="Arial MT"/>
                  <a:cs typeface="Arial MT"/>
                </a:rPr>
                <a:t>reestruturar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suas</a:t>
              </a:r>
              <a:r>
                <a:rPr sz="1600" spc="120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organizações</a:t>
              </a:r>
              <a:r>
                <a:rPr sz="1600" spc="125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para</a:t>
              </a:r>
              <a:r>
                <a:rPr sz="1600" spc="120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se</a:t>
              </a:r>
              <a:r>
                <a:rPr sz="1600" spc="114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spc="-10" dirty="0">
                  <a:solidFill>
                    <a:srgbClr val="3C3C3C"/>
                  </a:solidFill>
                  <a:latin typeface="Arial MT"/>
                  <a:cs typeface="Arial MT"/>
                </a:rPr>
                <a:t>adequarem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as</a:t>
              </a:r>
              <a:r>
                <a:rPr sz="1600" spc="-65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demandas</a:t>
              </a:r>
              <a:r>
                <a:rPr sz="1600" spc="-40" dirty="0">
                  <a:solidFill>
                    <a:srgbClr val="3C3C3C"/>
                  </a:solidFill>
                  <a:latin typeface="Arial MT"/>
                  <a:cs typeface="Arial MT"/>
                </a:rPr>
                <a:t> </a:t>
              </a:r>
              <a:r>
                <a:rPr sz="1600" spc="-10" dirty="0">
                  <a:solidFill>
                    <a:srgbClr val="3C3C3C"/>
                  </a:solidFill>
                  <a:latin typeface="Arial MT"/>
                  <a:cs typeface="Arial MT"/>
                </a:rPr>
                <a:t>globais</a:t>
              </a:r>
              <a:endParaRPr sz="1600">
                <a:latin typeface="Arial MT"/>
                <a:cs typeface="Arial MT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8662416" y="1666240"/>
              <a:ext cx="2833370" cy="1671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" algn="ctr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solidFill>
                    <a:srgbClr val="7652C1"/>
                  </a:solidFill>
                  <a:latin typeface="Arial MT"/>
                  <a:cs typeface="Arial MT"/>
                </a:rPr>
                <a:t>Viver</a:t>
              </a:r>
              <a:r>
                <a:rPr sz="1800" spc="-25" dirty="0">
                  <a:solidFill>
                    <a:srgbClr val="7652C1"/>
                  </a:solidFill>
                  <a:latin typeface="Arial MT"/>
                  <a:cs typeface="Arial MT"/>
                </a:rPr>
                <a:t> </a:t>
              </a:r>
              <a:r>
                <a:rPr sz="1800" dirty="0">
                  <a:solidFill>
                    <a:srgbClr val="7652C1"/>
                  </a:solidFill>
                  <a:latin typeface="Arial MT"/>
                  <a:cs typeface="Arial MT"/>
                </a:rPr>
                <a:t>em</a:t>
              </a:r>
              <a:r>
                <a:rPr sz="1800" spc="-20" dirty="0">
                  <a:solidFill>
                    <a:srgbClr val="7652C1"/>
                  </a:solidFill>
                  <a:latin typeface="Arial MT"/>
                  <a:cs typeface="Arial MT"/>
                </a:rPr>
                <a:t> </a:t>
              </a:r>
              <a:r>
                <a:rPr sz="1800" spc="-25" dirty="0">
                  <a:solidFill>
                    <a:srgbClr val="7652C1"/>
                  </a:solidFill>
                  <a:latin typeface="Arial MT"/>
                  <a:cs typeface="Arial MT"/>
                </a:rPr>
                <a:t>um</a:t>
              </a:r>
              <a:endParaRPr sz="1800" dirty="0">
                <a:latin typeface="Arial MT"/>
                <a:cs typeface="Arial MT"/>
              </a:endParaRPr>
            </a:p>
            <a:p>
              <a:pPr algn="ctr">
                <a:lnSpc>
                  <a:spcPct val="100000"/>
                </a:lnSpc>
              </a:pPr>
              <a:r>
                <a:rPr sz="1800" b="1" dirty="0">
                  <a:solidFill>
                    <a:srgbClr val="7652C1"/>
                  </a:solidFill>
                  <a:latin typeface="Arial"/>
                  <a:cs typeface="Arial"/>
                </a:rPr>
                <a:t>mundo</a:t>
              </a:r>
              <a:r>
                <a:rPr sz="1800" b="1" spc="-35" dirty="0">
                  <a:solidFill>
                    <a:srgbClr val="7652C1"/>
                  </a:solidFill>
                  <a:latin typeface="Arial"/>
                  <a:cs typeface="Arial"/>
                </a:rPr>
                <a:t> </a:t>
              </a:r>
              <a:r>
                <a:rPr sz="1800" b="1" dirty="0">
                  <a:solidFill>
                    <a:srgbClr val="7652C1"/>
                  </a:solidFill>
                  <a:latin typeface="Arial"/>
                  <a:cs typeface="Arial"/>
                </a:rPr>
                <a:t>em</a:t>
              </a:r>
              <a:r>
                <a:rPr sz="1800" b="1" spc="-30" dirty="0">
                  <a:solidFill>
                    <a:srgbClr val="7652C1"/>
                  </a:solidFill>
                  <a:latin typeface="Arial"/>
                  <a:cs typeface="Arial"/>
                </a:rPr>
                <a:t> </a:t>
              </a:r>
              <a:r>
                <a:rPr sz="1800" b="1" spc="-10" dirty="0">
                  <a:solidFill>
                    <a:srgbClr val="7652C1"/>
                  </a:solidFill>
                  <a:latin typeface="Arial"/>
                  <a:cs typeface="Arial"/>
                </a:rPr>
                <a:t>transformação</a:t>
              </a:r>
              <a:endParaRPr sz="1800" dirty="0">
                <a:latin typeface="Arial"/>
                <a:cs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sz="1800" dirty="0">
                  <a:solidFill>
                    <a:srgbClr val="7652C1"/>
                  </a:solidFill>
                  <a:latin typeface="Arial MT"/>
                  <a:cs typeface="Arial MT"/>
                </a:rPr>
                <a:t>é um </a:t>
              </a:r>
              <a:r>
                <a:rPr sz="1800" spc="-10" dirty="0">
                  <a:solidFill>
                    <a:srgbClr val="7652C1"/>
                  </a:solidFill>
                  <a:latin typeface="Arial MT"/>
                  <a:cs typeface="Arial MT"/>
                </a:rPr>
                <a:t>privilégio.</a:t>
              </a:r>
              <a:endParaRPr sz="1800" dirty="0">
                <a:latin typeface="Arial MT"/>
                <a:cs typeface="Arial MT"/>
              </a:endParaRPr>
            </a:p>
            <a:p>
              <a:pPr marL="342900" marR="335280" algn="ctr">
                <a:lnSpc>
                  <a:spcPct val="100000"/>
                </a:lnSpc>
              </a:pPr>
              <a:r>
                <a:rPr sz="1800" b="1" dirty="0">
                  <a:solidFill>
                    <a:srgbClr val="7652C1"/>
                  </a:solidFill>
                  <a:latin typeface="Arial"/>
                  <a:cs typeface="Arial"/>
                </a:rPr>
                <a:t>Se</a:t>
              </a:r>
              <a:r>
                <a:rPr sz="1800" b="1" spc="-10" dirty="0">
                  <a:solidFill>
                    <a:srgbClr val="7652C1"/>
                  </a:solidFill>
                  <a:latin typeface="Arial"/>
                  <a:cs typeface="Arial"/>
                </a:rPr>
                <a:t> </a:t>
              </a:r>
              <a:r>
                <a:rPr sz="1800" b="1" dirty="0">
                  <a:solidFill>
                    <a:srgbClr val="7652C1"/>
                  </a:solidFill>
                  <a:latin typeface="Arial"/>
                  <a:cs typeface="Arial"/>
                </a:rPr>
                <a:t>reinventar</a:t>
              </a:r>
              <a:r>
                <a:rPr sz="1800" b="1" spc="-15" dirty="0">
                  <a:solidFill>
                    <a:srgbClr val="7652C1"/>
                  </a:solidFill>
                  <a:latin typeface="Arial"/>
                  <a:cs typeface="Arial"/>
                </a:rPr>
                <a:t> </a:t>
              </a:r>
              <a:r>
                <a:rPr sz="1800" dirty="0">
                  <a:solidFill>
                    <a:srgbClr val="7652C1"/>
                  </a:solidFill>
                  <a:latin typeface="Arial MT"/>
                  <a:cs typeface="Arial MT"/>
                </a:rPr>
                <a:t>a</a:t>
              </a:r>
              <a:r>
                <a:rPr sz="1800" spc="5" dirty="0">
                  <a:solidFill>
                    <a:srgbClr val="7652C1"/>
                  </a:solidFill>
                  <a:latin typeface="Arial MT"/>
                  <a:cs typeface="Arial MT"/>
                </a:rPr>
                <a:t> </a:t>
              </a:r>
              <a:r>
                <a:rPr sz="1800" spc="-20" dirty="0">
                  <a:solidFill>
                    <a:srgbClr val="7652C1"/>
                  </a:solidFill>
                  <a:latin typeface="Arial MT"/>
                  <a:cs typeface="Arial MT"/>
                </a:rPr>
                <a:t>todo </a:t>
              </a:r>
              <a:r>
                <a:rPr sz="1800" dirty="0">
                  <a:solidFill>
                    <a:srgbClr val="7652C1"/>
                  </a:solidFill>
                  <a:latin typeface="Arial MT"/>
                  <a:cs typeface="Arial MT"/>
                </a:rPr>
                <a:t>momento</a:t>
              </a:r>
              <a:r>
                <a:rPr sz="1800" spc="-15" dirty="0">
                  <a:solidFill>
                    <a:srgbClr val="7652C1"/>
                  </a:solidFill>
                  <a:latin typeface="Arial MT"/>
                  <a:cs typeface="Arial MT"/>
                </a:rPr>
                <a:t> </a:t>
              </a:r>
              <a:r>
                <a:rPr sz="1800" b="1" dirty="0">
                  <a:solidFill>
                    <a:srgbClr val="7652C1"/>
                  </a:solidFill>
                  <a:latin typeface="Arial"/>
                  <a:cs typeface="Arial"/>
                </a:rPr>
                <a:t>é</a:t>
              </a:r>
              <a:r>
                <a:rPr sz="1800" b="1" spc="-15" dirty="0">
                  <a:solidFill>
                    <a:srgbClr val="7652C1"/>
                  </a:solidFill>
                  <a:latin typeface="Arial"/>
                  <a:cs typeface="Arial"/>
                </a:rPr>
                <a:t> </a:t>
              </a:r>
              <a:r>
                <a:rPr sz="1800" b="1" spc="-25" dirty="0">
                  <a:solidFill>
                    <a:srgbClr val="7652C1"/>
                  </a:solidFill>
                  <a:latin typeface="Arial"/>
                  <a:cs typeface="Arial"/>
                </a:rPr>
                <a:t>uma </a:t>
              </a:r>
              <a:r>
                <a:rPr sz="1800" b="1" spc="-10" dirty="0">
                  <a:solidFill>
                    <a:srgbClr val="7652C1"/>
                  </a:solidFill>
                  <a:latin typeface="Arial"/>
                  <a:cs typeface="Arial"/>
                </a:rPr>
                <a:t>Necessidade.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10770616" y="2912872"/>
              <a:ext cx="629285" cy="12446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8000" spc="-50" dirty="0">
                  <a:solidFill>
                    <a:srgbClr val="7652C1"/>
                  </a:solidFill>
                  <a:latin typeface="Courier New"/>
                  <a:cs typeface="Courier New"/>
                </a:rPr>
                <a:t>"</a:t>
              </a:r>
              <a:endParaRPr sz="8000">
                <a:latin typeface="Courier New"/>
                <a:cs typeface="Courier New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 rot="10860000">
              <a:off x="8162175" y="994918"/>
              <a:ext cx="1192429" cy="101600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sz="8000" spc="-50" dirty="0">
                  <a:solidFill>
                    <a:srgbClr val="7652C1"/>
                  </a:solidFill>
                  <a:latin typeface="Courier New"/>
                  <a:cs typeface="Courier New"/>
                </a:rPr>
                <a:t>"</a:t>
              </a:r>
              <a:endParaRPr sz="8000" dirty="0">
                <a:latin typeface="Courier New"/>
                <a:cs typeface="Courier New"/>
              </a:endParaRPr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6504431" y="1386077"/>
              <a:ext cx="4878070" cy="4269105"/>
              <a:chOff x="6504431" y="1386077"/>
              <a:chExt cx="4878070" cy="4269105"/>
            </a:xfrm>
          </p:grpSpPr>
          <p:pic>
            <p:nvPicPr>
              <p:cNvPr id="13" name="object 13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614409" y="1386077"/>
                <a:ext cx="2767583" cy="45720"/>
              </a:xfrm>
              <a:prstGeom prst="rect">
                <a:avLst/>
              </a:prstGeom>
            </p:spPr>
          </p:pic>
          <p:sp>
            <p:nvSpPr>
              <p:cNvPr id="14" name="object 14"/>
              <p:cNvSpPr/>
              <p:nvPr/>
            </p:nvSpPr>
            <p:spPr>
              <a:xfrm>
                <a:off x="6504431" y="4514088"/>
                <a:ext cx="1163955" cy="1141095"/>
              </a:xfrm>
              <a:custGeom>
                <a:avLst/>
                <a:gdLst/>
                <a:ahLst/>
                <a:cxnLst/>
                <a:rect l="l" t="t" r="r" b="b"/>
                <a:pathLst>
                  <a:path w="1163954" h="1141095">
                    <a:moveTo>
                      <a:pt x="581787" y="0"/>
                    </a:moveTo>
                    <a:lnTo>
                      <a:pt x="534071" y="1890"/>
                    </a:lnTo>
                    <a:lnTo>
                      <a:pt x="487418" y="7466"/>
                    </a:lnTo>
                    <a:lnTo>
                      <a:pt x="441977" y="16578"/>
                    </a:lnTo>
                    <a:lnTo>
                      <a:pt x="397898" y="29080"/>
                    </a:lnTo>
                    <a:lnTo>
                      <a:pt x="355330" y="44827"/>
                    </a:lnTo>
                    <a:lnTo>
                      <a:pt x="314423" y="63669"/>
                    </a:lnTo>
                    <a:lnTo>
                      <a:pt x="275327" y="85462"/>
                    </a:lnTo>
                    <a:lnTo>
                      <a:pt x="238192" y="110057"/>
                    </a:lnTo>
                    <a:lnTo>
                      <a:pt x="203167" y="137308"/>
                    </a:lnTo>
                    <a:lnTo>
                      <a:pt x="170402" y="167068"/>
                    </a:lnTo>
                    <a:lnTo>
                      <a:pt x="140047" y="199190"/>
                    </a:lnTo>
                    <a:lnTo>
                      <a:pt x="112251" y="233528"/>
                    </a:lnTo>
                    <a:lnTo>
                      <a:pt x="87165" y="269934"/>
                    </a:lnTo>
                    <a:lnTo>
                      <a:pt x="64938" y="308262"/>
                    </a:lnTo>
                    <a:lnTo>
                      <a:pt x="45720" y="348364"/>
                    </a:lnTo>
                    <a:lnTo>
                      <a:pt x="29660" y="390095"/>
                    </a:lnTo>
                    <a:lnTo>
                      <a:pt x="16908" y="433306"/>
                    </a:lnTo>
                    <a:lnTo>
                      <a:pt x="7614" y="477851"/>
                    </a:lnTo>
                    <a:lnTo>
                      <a:pt x="1928" y="523584"/>
                    </a:lnTo>
                    <a:lnTo>
                      <a:pt x="0" y="570357"/>
                    </a:lnTo>
                    <a:lnTo>
                      <a:pt x="1928" y="617129"/>
                    </a:lnTo>
                    <a:lnTo>
                      <a:pt x="7614" y="662862"/>
                    </a:lnTo>
                    <a:lnTo>
                      <a:pt x="16908" y="707407"/>
                    </a:lnTo>
                    <a:lnTo>
                      <a:pt x="29660" y="750618"/>
                    </a:lnTo>
                    <a:lnTo>
                      <a:pt x="45720" y="792349"/>
                    </a:lnTo>
                    <a:lnTo>
                      <a:pt x="64938" y="832451"/>
                    </a:lnTo>
                    <a:lnTo>
                      <a:pt x="87165" y="870779"/>
                    </a:lnTo>
                    <a:lnTo>
                      <a:pt x="112251" y="907185"/>
                    </a:lnTo>
                    <a:lnTo>
                      <a:pt x="140047" y="941523"/>
                    </a:lnTo>
                    <a:lnTo>
                      <a:pt x="170402" y="973645"/>
                    </a:lnTo>
                    <a:lnTo>
                      <a:pt x="203167" y="1003405"/>
                    </a:lnTo>
                    <a:lnTo>
                      <a:pt x="238192" y="1030656"/>
                    </a:lnTo>
                    <a:lnTo>
                      <a:pt x="275327" y="1055251"/>
                    </a:lnTo>
                    <a:lnTo>
                      <a:pt x="314423" y="1077044"/>
                    </a:lnTo>
                    <a:lnTo>
                      <a:pt x="355330" y="1095886"/>
                    </a:lnTo>
                    <a:lnTo>
                      <a:pt x="397898" y="1111633"/>
                    </a:lnTo>
                    <a:lnTo>
                      <a:pt x="441977" y="1124135"/>
                    </a:lnTo>
                    <a:lnTo>
                      <a:pt x="487418" y="1133247"/>
                    </a:lnTo>
                    <a:lnTo>
                      <a:pt x="534071" y="1138823"/>
                    </a:lnTo>
                    <a:lnTo>
                      <a:pt x="581787" y="1140714"/>
                    </a:lnTo>
                    <a:lnTo>
                      <a:pt x="629502" y="1138823"/>
                    </a:lnTo>
                    <a:lnTo>
                      <a:pt x="676155" y="1133247"/>
                    </a:lnTo>
                    <a:lnTo>
                      <a:pt x="721596" y="1124135"/>
                    </a:lnTo>
                    <a:lnTo>
                      <a:pt x="765675" y="1111633"/>
                    </a:lnTo>
                    <a:lnTo>
                      <a:pt x="808243" y="1095886"/>
                    </a:lnTo>
                    <a:lnTo>
                      <a:pt x="849150" y="1077044"/>
                    </a:lnTo>
                    <a:lnTo>
                      <a:pt x="888246" y="1055251"/>
                    </a:lnTo>
                    <a:lnTo>
                      <a:pt x="925381" y="1030656"/>
                    </a:lnTo>
                    <a:lnTo>
                      <a:pt x="960406" y="1003405"/>
                    </a:lnTo>
                    <a:lnTo>
                      <a:pt x="993171" y="973645"/>
                    </a:lnTo>
                    <a:lnTo>
                      <a:pt x="1023526" y="941523"/>
                    </a:lnTo>
                    <a:lnTo>
                      <a:pt x="1051322" y="907185"/>
                    </a:lnTo>
                    <a:lnTo>
                      <a:pt x="1076408" y="870779"/>
                    </a:lnTo>
                    <a:lnTo>
                      <a:pt x="1098635" y="832451"/>
                    </a:lnTo>
                    <a:lnTo>
                      <a:pt x="1117853" y="792349"/>
                    </a:lnTo>
                    <a:lnTo>
                      <a:pt x="1133913" y="750618"/>
                    </a:lnTo>
                    <a:lnTo>
                      <a:pt x="1146665" y="707407"/>
                    </a:lnTo>
                    <a:lnTo>
                      <a:pt x="1155959" y="662862"/>
                    </a:lnTo>
                    <a:lnTo>
                      <a:pt x="1161645" y="617129"/>
                    </a:lnTo>
                    <a:lnTo>
                      <a:pt x="1163574" y="570357"/>
                    </a:lnTo>
                    <a:lnTo>
                      <a:pt x="1161645" y="523584"/>
                    </a:lnTo>
                    <a:lnTo>
                      <a:pt x="1155959" y="477851"/>
                    </a:lnTo>
                    <a:lnTo>
                      <a:pt x="1146665" y="433306"/>
                    </a:lnTo>
                    <a:lnTo>
                      <a:pt x="1133913" y="390095"/>
                    </a:lnTo>
                    <a:lnTo>
                      <a:pt x="1117854" y="348364"/>
                    </a:lnTo>
                    <a:lnTo>
                      <a:pt x="1098635" y="308262"/>
                    </a:lnTo>
                    <a:lnTo>
                      <a:pt x="1076408" y="269934"/>
                    </a:lnTo>
                    <a:lnTo>
                      <a:pt x="1051322" y="233528"/>
                    </a:lnTo>
                    <a:lnTo>
                      <a:pt x="1023526" y="199190"/>
                    </a:lnTo>
                    <a:lnTo>
                      <a:pt x="993171" y="167068"/>
                    </a:lnTo>
                    <a:lnTo>
                      <a:pt x="960406" y="137308"/>
                    </a:lnTo>
                    <a:lnTo>
                      <a:pt x="925381" y="110057"/>
                    </a:lnTo>
                    <a:lnTo>
                      <a:pt x="888246" y="85462"/>
                    </a:lnTo>
                    <a:lnTo>
                      <a:pt x="849150" y="63669"/>
                    </a:lnTo>
                    <a:lnTo>
                      <a:pt x="808243" y="44827"/>
                    </a:lnTo>
                    <a:lnTo>
                      <a:pt x="765675" y="29080"/>
                    </a:lnTo>
                    <a:lnTo>
                      <a:pt x="721596" y="16578"/>
                    </a:lnTo>
                    <a:lnTo>
                      <a:pt x="676155" y="7466"/>
                    </a:lnTo>
                    <a:lnTo>
                      <a:pt x="629502" y="1890"/>
                    </a:lnTo>
                    <a:lnTo>
                      <a:pt x="58178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5" name="object 15"/>
            <p:cNvSpPr txBox="1"/>
            <p:nvPr/>
          </p:nvSpPr>
          <p:spPr>
            <a:xfrm>
              <a:off x="6737604" y="4831333"/>
              <a:ext cx="4889500" cy="4826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1297305" algn="l"/>
                  <a:tab pos="2441575" algn="l"/>
                  <a:tab pos="3190240" algn="l"/>
                  <a:tab pos="4469765" algn="l"/>
                </a:tabLst>
              </a:pPr>
              <a:r>
                <a:rPr sz="3000" b="1" spc="-25" dirty="0">
                  <a:solidFill>
                    <a:srgbClr val="545454"/>
                  </a:solidFill>
                  <a:latin typeface="Arial"/>
                  <a:cs typeface="Arial"/>
                </a:rPr>
                <a:t>14%</a:t>
              </a:r>
              <a:r>
                <a:rPr sz="3000" b="1" dirty="0">
                  <a:solidFill>
                    <a:srgbClr val="545454"/>
                  </a:solidFill>
                  <a:latin typeface="Arial"/>
                  <a:cs typeface="Arial"/>
                </a:rPr>
                <a:t>	</a:t>
              </a:r>
              <a:r>
                <a:rPr sz="1600" spc="-10" dirty="0">
                  <a:solidFill>
                    <a:srgbClr val="3C3C3C"/>
                  </a:solidFill>
                  <a:latin typeface="Arial MT"/>
                  <a:cs typeface="Arial MT"/>
                </a:rPr>
                <a:t>empresas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	</a:t>
              </a:r>
              <a:r>
                <a:rPr sz="1600" spc="-10" dirty="0">
                  <a:solidFill>
                    <a:srgbClr val="3C3C3C"/>
                  </a:solidFill>
                  <a:latin typeface="Arial MT"/>
                  <a:cs typeface="Arial MT"/>
                </a:rPr>
                <a:t>estão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	</a:t>
              </a:r>
              <a:r>
                <a:rPr sz="1600" spc="-10" dirty="0">
                  <a:solidFill>
                    <a:srgbClr val="3C3C3C"/>
                  </a:solidFill>
                  <a:latin typeface="Arial MT"/>
                  <a:cs typeface="Arial MT"/>
                </a:rPr>
                <a:t>preparadas</a:t>
              </a:r>
              <a:r>
                <a:rPr sz="1600" dirty="0">
                  <a:solidFill>
                    <a:srgbClr val="3C3C3C"/>
                  </a:solidFill>
                  <a:latin typeface="Arial MT"/>
                  <a:cs typeface="Arial MT"/>
                </a:rPr>
                <a:t>	</a:t>
              </a:r>
              <a:r>
                <a:rPr sz="1600" spc="-20" dirty="0">
                  <a:solidFill>
                    <a:srgbClr val="3C3C3C"/>
                  </a:solidFill>
                  <a:latin typeface="Arial MT"/>
                  <a:cs typeface="Arial MT"/>
                </a:rPr>
                <a:t>para</a:t>
              </a:r>
              <a:endParaRPr sz="1600">
                <a:latin typeface="Arial MT"/>
                <a:cs typeface="Arial MT"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5141" y="4487417"/>
              <a:ext cx="1295400" cy="1305306"/>
            </a:xfrm>
            <a:prstGeom prst="rect">
              <a:avLst/>
            </a:prstGeom>
          </p:spPr>
        </p:pic>
        <p:grpSp>
          <p:nvGrpSpPr>
            <p:cNvPr id="17" name="object 17"/>
            <p:cNvGrpSpPr/>
            <p:nvPr/>
          </p:nvGrpSpPr>
          <p:grpSpPr>
            <a:xfrm>
              <a:off x="8614409" y="3624071"/>
              <a:ext cx="2767965" cy="452755"/>
              <a:chOff x="8614409" y="3624071"/>
              <a:chExt cx="2767965" cy="452755"/>
            </a:xfrm>
          </p:grpSpPr>
          <p:pic>
            <p:nvPicPr>
              <p:cNvPr id="18" name="object 18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614409" y="3624071"/>
                <a:ext cx="2767583" cy="45719"/>
              </a:xfrm>
              <a:prstGeom prst="rect">
                <a:avLst/>
              </a:prstGeom>
            </p:spPr>
          </p:pic>
          <p:sp>
            <p:nvSpPr>
              <p:cNvPr id="19" name="object 19"/>
              <p:cNvSpPr/>
              <p:nvPr/>
            </p:nvSpPr>
            <p:spPr>
              <a:xfrm>
                <a:off x="9813035" y="3643121"/>
                <a:ext cx="570230" cy="433705"/>
              </a:xfrm>
              <a:custGeom>
                <a:avLst/>
                <a:gdLst/>
                <a:ahLst/>
                <a:cxnLst/>
                <a:rect l="l" t="t" r="r" b="b"/>
                <a:pathLst>
                  <a:path w="570229" h="433704">
                    <a:moveTo>
                      <a:pt x="569976" y="0"/>
                    </a:moveTo>
                    <a:lnTo>
                      <a:pt x="0" y="0"/>
                    </a:lnTo>
                    <a:lnTo>
                      <a:pt x="284988" y="433577"/>
                    </a:lnTo>
                    <a:lnTo>
                      <a:pt x="569976" y="0"/>
                    </a:lnTo>
                    <a:close/>
                  </a:path>
                </a:pathLst>
              </a:custGeom>
              <a:solidFill>
                <a:srgbClr val="7652C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9893045" y="3633977"/>
                <a:ext cx="41402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414020" h="325120">
                    <a:moveTo>
                      <a:pt x="413765" y="0"/>
                    </a:moveTo>
                    <a:lnTo>
                      <a:pt x="0" y="0"/>
                    </a:lnTo>
                    <a:lnTo>
                      <a:pt x="206882" y="324612"/>
                    </a:lnTo>
                    <a:lnTo>
                      <a:pt x="41376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03264" y="4331208"/>
              <a:ext cx="1639824" cy="1646681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7418" y="3057143"/>
            <a:ext cx="9290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Floowmer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Academy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87847" y="3057143"/>
            <a:ext cx="12661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33333"/>
                </a:solidFill>
                <a:latin typeface="Arial"/>
                <a:cs typeface="Arial"/>
              </a:rPr>
              <a:t>HR</a:t>
            </a:r>
            <a:r>
              <a:rPr sz="1600"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Floowmer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4026" y="3053842"/>
            <a:ext cx="14820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Serviços</a:t>
            </a:r>
            <a:endParaRPr sz="16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Especializados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48160"/>
            <a:ext cx="11918950" cy="6858000"/>
            <a:chOff x="3047" y="0"/>
            <a:chExt cx="11918950" cy="6858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03392" y="2396489"/>
              <a:ext cx="463296" cy="4632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4733" y="2550414"/>
              <a:ext cx="758952" cy="3352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3628" y="2482595"/>
              <a:ext cx="580644" cy="4488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03507" y="192786"/>
              <a:ext cx="617981" cy="3299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45774" y="6546850"/>
              <a:ext cx="586092" cy="1485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7" y="0"/>
              <a:ext cx="82296" cy="68580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0194" y="615187"/>
              <a:ext cx="3188933" cy="35013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168905" y="4684776"/>
            <a:ext cx="2463165" cy="1626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Char char="•"/>
              <a:tabLst>
                <a:tab pos="297815" algn="l"/>
              </a:tabLst>
            </a:pP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Recrutamento</a:t>
            </a:r>
            <a:r>
              <a:rPr sz="1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r>
              <a:rPr sz="1500" spc="-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Seleção;</a:t>
            </a:r>
            <a:endParaRPr sz="1500" dirty="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Cargos</a:t>
            </a:r>
            <a:r>
              <a:rPr sz="1500" spc="-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r>
              <a:rPr sz="15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Salários;</a:t>
            </a:r>
            <a:endParaRPr sz="1500" dirty="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Pesquisa</a:t>
            </a:r>
            <a:r>
              <a:rPr sz="1500" spc="-9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Salarial;</a:t>
            </a:r>
            <a:endParaRPr sz="1500" dirty="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Avaliação</a:t>
            </a:r>
            <a:r>
              <a:rPr sz="1500" spc="-25" dirty="0">
                <a:solidFill>
                  <a:srgbClr val="333333"/>
                </a:solidFill>
                <a:latin typeface="Arial MT"/>
                <a:cs typeface="Arial MT"/>
              </a:rPr>
              <a:t> de</a:t>
            </a:r>
            <a:endParaRPr sz="1500" dirty="0">
              <a:latin typeface="Arial MT"/>
              <a:cs typeface="Arial MT"/>
            </a:endParaRPr>
          </a:p>
          <a:p>
            <a:pPr marL="298450">
              <a:lnSpc>
                <a:spcPct val="100000"/>
              </a:lnSpc>
            </a:pP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Desempenho;</a:t>
            </a:r>
            <a:endParaRPr sz="1500" dirty="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Pesquisa</a:t>
            </a:r>
            <a:r>
              <a:rPr sz="15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500" spc="-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Clima;</a:t>
            </a:r>
            <a:endParaRPr sz="1500" dirty="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RH</a:t>
            </a:r>
            <a:r>
              <a:rPr sz="15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Estratégico;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26405" y="4684776"/>
            <a:ext cx="20173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Plataforma</a:t>
            </a:r>
            <a:r>
              <a:rPr sz="1500" b="1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global</a:t>
            </a:r>
            <a:r>
              <a:rPr sz="1500" b="1" spc="-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333333"/>
                </a:solidFill>
                <a:latin typeface="Arial MT"/>
                <a:cs typeface="Arial MT"/>
              </a:rPr>
              <a:t>dos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processos</a:t>
            </a:r>
            <a:r>
              <a:rPr sz="1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Recursos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Humanos</a:t>
            </a:r>
            <a:r>
              <a:rPr sz="15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com</a:t>
            </a:r>
            <a:r>
              <a:rPr sz="15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foco</a:t>
            </a:r>
            <a:r>
              <a:rPr sz="1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333333"/>
                </a:solidFill>
                <a:latin typeface="Arial MT"/>
                <a:cs typeface="Arial MT"/>
              </a:rPr>
              <a:t>em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RH</a:t>
            </a:r>
            <a:r>
              <a:rPr sz="1500" spc="-10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Analytics.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8135" y="4691126"/>
            <a:ext cx="277114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Centro</a:t>
            </a:r>
            <a:r>
              <a:rPr sz="1500" b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de</a:t>
            </a:r>
            <a:r>
              <a:rPr sz="1500" b="1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formação,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aprimoramento</a:t>
            </a:r>
            <a:r>
              <a:rPr sz="1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r>
              <a:rPr sz="1500" spc="-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especialização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do</a:t>
            </a:r>
            <a:r>
              <a:rPr sz="15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Arial MT"/>
                <a:cs typeface="Arial MT"/>
              </a:rPr>
              <a:t>profissional</a:t>
            </a:r>
            <a:r>
              <a:rPr sz="1500" spc="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5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333333"/>
                </a:solidFill>
                <a:latin typeface="Arial MT"/>
                <a:cs typeface="Arial MT"/>
              </a:rPr>
              <a:t>RH.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96973" y="1586814"/>
            <a:ext cx="8512302" cy="2985516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500883" y="1683257"/>
              <a:ext cx="6311265" cy="3963035"/>
            </a:xfrm>
            <a:custGeom>
              <a:avLst/>
              <a:gdLst/>
              <a:ahLst/>
              <a:cxnLst/>
              <a:rect l="l" t="t" r="r" b="b"/>
              <a:pathLst>
                <a:path w="6311265" h="3963035">
                  <a:moveTo>
                    <a:pt x="4622292" y="3358133"/>
                  </a:moveTo>
                  <a:lnTo>
                    <a:pt x="5841746" y="3896105"/>
                  </a:lnTo>
                </a:path>
                <a:path w="6311265" h="3963035">
                  <a:moveTo>
                    <a:pt x="3343402" y="0"/>
                  </a:moveTo>
                  <a:lnTo>
                    <a:pt x="3336798" y="1002411"/>
                  </a:lnTo>
                </a:path>
                <a:path w="6311265" h="3963035">
                  <a:moveTo>
                    <a:pt x="2425319" y="3233166"/>
                  </a:moveTo>
                  <a:lnTo>
                    <a:pt x="1146048" y="3962527"/>
                  </a:lnTo>
                </a:path>
                <a:path w="6311265" h="3963035">
                  <a:moveTo>
                    <a:pt x="0" y="1910333"/>
                  </a:moveTo>
                  <a:lnTo>
                    <a:pt x="1636521" y="1910333"/>
                  </a:lnTo>
                </a:path>
                <a:path w="6311265" h="3963035">
                  <a:moveTo>
                    <a:pt x="5352288" y="1858517"/>
                  </a:moveTo>
                  <a:lnTo>
                    <a:pt x="6311265" y="1858517"/>
                  </a:lnTo>
                </a:path>
              </a:pathLst>
            </a:custGeom>
            <a:ln w="6096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0726" y="1426718"/>
              <a:ext cx="2272283" cy="22891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8895" y="2218182"/>
              <a:ext cx="5132197" cy="30803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3206" y="2412492"/>
              <a:ext cx="4581906" cy="25298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03507" y="192786"/>
              <a:ext cx="617981" cy="32994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064252" y="704596"/>
            <a:ext cx="16681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Atração</a:t>
            </a:r>
            <a:r>
              <a:rPr sz="1500" b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500" b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Seleção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508" y="3231133"/>
            <a:ext cx="13906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Cultura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Organizacional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9779" y="1111503"/>
            <a:ext cx="2519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1440">
              <a:lnSpc>
                <a:spcPct val="100000"/>
              </a:lnSpc>
              <a:spcBef>
                <a:spcPts val="95"/>
              </a:spcBef>
            </a:pP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ATS</a:t>
            </a:r>
            <a:r>
              <a:rPr sz="1400" spc="-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para</a:t>
            </a:r>
            <a:r>
              <a:rPr sz="1400" spc="-4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controlar</a:t>
            </a:r>
            <a:r>
              <a:rPr sz="1400" spc="-5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e</a:t>
            </a:r>
            <a:r>
              <a:rPr sz="14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medir</a:t>
            </a:r>
            <a:r>
              <a:rPr sz="1400" spc="-4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50" dirty="0">
                <a:solidFill>
                  <a:srgbClr val="1C1C1C"/>
                </a:solidFill>
                <a:latin typeface="Arial MT"/>
                <a:cs typeface="Arial MT"/>
              </a:rPr>
              <a:t>o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fluxo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de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vagas</a:t>
            </a:r>
            <a:r>
              <a:rPr sz="1400" spc="-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e</a:t>
            </a:r>
            <a:r>
              <a:rPr sz="1400" spc="-1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de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candidatos.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98431" y="3121405"/>
            <a:ext cx="2065020" cy="128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22352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Sistema</a:t>
            </a:r>
            <a:r>
              <a:rPr sz="1500" b="1" spc="-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Gerenciamento</a:t>
            </a:r>
            <a:r>
              <a:rPr sz="1500" b="1" spc="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Aprendizagem</a:t>
            </a:r>
            <a:endParaRPr sz="1500">
              <a:latin typeface="Arial"/>
              <a:cs typeface="Arial"/>
            </a:endParaRPr>
          </a:p>
          <a:p>
            <a:pPr marL="12700" marR="5080" indent="99060">
              <a:lnSpc>
                <a:spcPct val="100000"/>
              </a:lnSpc>
              <a:spcBef>
                <a:spcPts val="1165"/>
              </a:spcBef>
            </a:pP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LMS</a:t>
            </a:r>
            <a:r>
              <a:rPr sz="14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para</a:t>
            </a:r>
            <a:r>
              <a:rPr sz="1400" spc="-3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gerenciar</a:t>
            </a:r>
            <a:r>
              <a:rPr sz="1400" spc="-5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1C1C1C"/>
                </a:solidFill>
                <a:latin typeface="Arial MT"/>
                <a:cs typeface="Arial MT"/>
              </a:rPr>
              <a:t>os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treinamentos</a:t>
            </a:r>
            <a:r>
              <a:rPr sz="1400" spc="-4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de</a:t>
            </a:r>
            <a:r>
              <a:rPr sz="14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seu</a:t>
            </a:r>
            <a:r>
              <a:rPr sz="14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time.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0530" y="3786377"/>
            <a:ext cx="214503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Apresente</a:t>
            </a:r>
            <a:r>
              <a:rPr sz="1400" spc="-4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a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cultura</a:t>
            </a:r>
            <a:r>
              <a:rPr sz="1400" spc="-4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1C1C1C"/>
                </a:solidFill>
                <a:latin typeface="Arial MT"/>
                <a:cs typeface="Arial MT"/>
              </a:rPr>
              <a:t>sua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organização</a:t>
            </a:r>
            <a:r>
              <a:rPr sz="1400" spc="-3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a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todos</a:t>
            </a:r>
            <a:r>
              <a:rPr sz="1400" spc="-25" dirty="0">
                <a:solidFill>
                  <a:srgbClr val="1C1C1C"/>
                </a:solidFill>
                <a:latin typeface="Arial MT"/>
                <a:cs typeface="Arial MT"/>
              </a:rPr>
              <a:t> os 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colaboradores.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3311" y="5547359"/>
            <a:ext cx="2804795" cy="835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People</a:t>
            </a:r>
            <a:r>
              <a:rPr sz="1500" b="1" spc="-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Analytics</a:t>
            </a:r>
            <a:endParaRPr sz="15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15"/>
              </a:spcBef>
            </a:pP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Obtenha</a:t>
            </a:r>
            <a:r>
              <a:rPr sz="1400" spc="-4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relatórios</a:t>
            </a:r>
            <a:r>
              <a:rPr sz="1400" spc="-3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de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 desempenho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todos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os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seus</a:t>
            </a:r>
            <a:r>
              <a:rPr sz="1400" spc="-1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colaboradores.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34528" y="5372385"/>
            <a:ext cx="3159760" cy="93218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010919">
              <a:lnSpc>
                <a:spcPct val="100000"/>
              </a:lnSpc>
              <a:spcBef>
                <a:spcPts val="1125"/>
              </a:spcBef>
            </a:pP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Cargos</a:t>
            </a:r>
            <a:r>
              <a:rPr sz="1500" b="1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500" b="1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333333"/>
                </a:solidFill>
                <a:latin typeface="Arial"/>
                <a:cs typeface="Arial"/>
              </a:rPr>
              <a:t>Salários</a:t>
            </a:r>
            <a:endParaRPr sz="1500">
              <a:latin typeface="Arial"/>
              <a:cs typeface="Arial"/>
            </a:endParaRPr>
          </a:p>
          <a:p>
            <a:pPr marL="254000" marR="5080" indent="-241935">
              <a:lnSpc>
                <a:spcPct val="100000"/>
              </a:lnSpc>
              <a:spcBef>
                <a:spcPts val="955"/>
              </a:spcBef>
            </a:pPr>
            <a:r>
              <a:rPr sz="1400" spc="-25" dirty="0">
                <a:solidFill>
                  <a:srgbClr val="1C1C1C"/>
                </a:solidFill>
                <a:latin typeface="Arial MT"/>
                <a:cs typeface="Arial MT"/>
              </a:rPr>
              <a:t>Tenha</a:t>
            </a:r>
            <a:r>
              <a:rPr sz="1400" spc="-3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todas</a:t>
            </a:r>
            <a:r>
              <a:rPr sz="14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as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informações</a:t>
            </a:r>
            <a:r>
              <a:rPr sz="1400" spc="-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dos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cargos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vigentes</a:t>
            </a:r>
            <a:r>
              <a:rPr sz="14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da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empresa</a:t>
            </a:r>
            <a:r>
              <a:rPr sz="1400" spc="-3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a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um</a:t>
            </a:r>
            <a:r>
              <a:rPr sz="1400" spc="-2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C1C1C"/>
                </a:solidFill>
                <a:latin typeface="Arial MT"/>
                <a:cs typeface="Arial MT"/>
              </a:rPr>
              <a:t>clique.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047" y="0"/>
            <a:ext cx="11729085" cy="6858000"/>
            <a:chOff x="3047" y="0"/>
            <a:chExt cx="11729085" cy="685800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45774" y="6546850"/>
              <a:ext cx="586092" cy="14859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07080" y="2054351"/>
              <a:ext cx="5086477" cy="32325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98342" y="2245614"/>
              <a:ext cx="4728971" cy="287502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80347" y="3251453"/>
              <a:ext cx="587882" cy="5196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47" y="0"/>
              <a:ext cx="82296" cy="68580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9978" y="626618"/>
              <a:ext cx="463867" cy="2757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33119" y="626618"/>
              <a:ext cx="1875600" cy="2768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26286" y="5441441"/>
              <a:ext cx="414527" cy="43052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48878" y="5380482"/>
              <a:ext cx="430529" cy="43053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5206" y="3212592"/>
              <a:ext cx="432816" cy="4328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61332" y="626363"/>
              <a:ext cx="432053" cy="432053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48462" y="1135126"/>
            <a:ext cx="2247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45454"/>
                </a:solidFill>
                <a:latin typeface="Arial MT"/>
                <a:cs typeface="Arial MT"/>
              </a:rPr>
              <a:t>Plataforma</a:t>
            </a:r>
            <a:r>
              <a:rPr sz="1800" spc="-25" dirty="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45454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45454"/>
                </a:solidFill>
                <a:latin typeface="Arial MT"/>
                <a:cs typeface="Arial MT"/>
              </a:rPr>
              <a:t>Gestão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5781" y="6483858"/>
            <a:ext cx="555498" cy="2453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4818" y="3168205"/>
            <a:ext cx="2349500" cy="215582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94"/>
              </a:spcBef>
            </a:pPr>
            <a:r>
              <a:rPr sz="1550" b="1" dirty="0">
                <a:solidFill>
                  <a:srgbClr val="7752C1"/>
                </a:solidFill>
                <a:latin typeface="Arial"/>
                <a:cs typeface="Arial"/>
              </a:rPr>
              <a:t>Recrutamento</a:t>
            </a:r>
            <a:r>
              <a:rPr sz="1550" b="1" spc="40" dirty="0">
                <a:solidFill>
                  <a:srgbClr val="7752C1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7752C1"/>
                </a:solidFill>
                <a:latin typeface="Arial"/>
                <a:cs typeface="Arial"/>
              </a:rPr>
              <a:t>e</a:t>
            </a:r>
            <a:r>
              <a:rPr sz="1550" b="1" spc="50" dirty="0">
                <a:solidFill>
                  <a:srgbClr val="7752C1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7752C1"/>
                </a:solidFill>
                <a:latin typeface="Arial"/>
                <a:cs typeface="Arial"/>
              </a:rPr>
              <a:t>Seleção</a:t>
            </a:r>
            <a:endParaRPr sz="1550">
              <a:latin typeface="Arial"/>
              <a:cs typeface="Arial"/>
            </a:endParaRPr>
          </a:p>
          <a:p>
            <a:pPr marL="103505" marR="56515" algn="ctr">
              <a:lnSpc>
                <a:spcPct val="102200"/>
              </a:lnSpc>
              <a:spcBef>
                <a:spcPts val="760"/>
              </a:spcBef>
            </a:pP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Atração</a:t>
            </a:r>
            <a:r>
              <a:rPr sz="1350" spc="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Seleção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10" dirty="0">
                <a:solidFill>
                  <a:srgbClr val="333333"/>
                </a:solidFill>
                <a:latin typeface="Arial MT"/>
                <a:cs typeface="Arial MT"/>
              </a:rPr>
              <a:t>assertiva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350" spc="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cargos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táticos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50" dirty="0">
                <a:solidFill>
                  <a:srgbClr val="333333"/>
                </a:solidFill>
                <a:latin typeface="Arial MT"/>
                <a:cs typeface="Arial MT"/>
              </a:rPr>
              <a:t>e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gerenciais.</a:t>
            </a:r>
            <a:r>
              <a:rPr sz="1350" spc="10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10" dirty="0">
                <a:solidFill>
                  <a:srgbClr val="333333"/>
                </a:solidFill>
                <a:latin typeface="Arial MT"/>
                <a:cs typeface="Arial MT"/>
              </a:rPr>
              <a:t>Realizamos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desde</a:t>
            </a:r>
            <a:r>
              <a:rPr sz="1350" spc="7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o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levantamento</a:t>
            </a:r>
            <a:r>
              <a:rPr sz="1350" spc="7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25" dirty="0">
                <a:solidFill>
                  <a:srgbClr val="333333"/>
                </a:solidFill>
                <a:latin typeface="Arial MT"/>
                <a:cs typeface="Arial MT"/>
              </a:rPr>
              <a:t>do</a:t>
            </a:r>
            <a:endParaRPr sz="1350">
              <a:latin typeface="Arial MT"/>
              <a:cs typeface="Arial MT"/>
            </a:endParaRPr>
          </a:p>
          <a:p>
            <a:pPr marL="250190" marR="203200" indent="-635" algn="ctr">
              <a:lnSpc>
                <a:spcPct val="102200"/>
              </a:lnSpc>
            </a:pP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perfil</a:t>
            </a:r>
            <a:r>
              <a:rPr sz="1350" spc="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até</a:t>
            </a:r>
            <a:r>
              <a:rPr sz="1350" spc="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sz="1350" spc="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entrega</a:t>
            </a:r>
            <a:r>
              <a:rPr sz="1350" spc="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25" dirty="0">
                <a:solidFill>
                  <a:srgbClr val="333333"/>
                </a:solidFill>
                <a:latin typeface="Arial MT"/>
                <a:cs typeface="Arial MT"/>
              </a:rPr>
              <a:t>de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candidatos</a:t>
            </a:r>
            <a:r>
              <a:rPr sz="1350" spc="10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alinhados</a:t>
            </a:r>
            <a:r>
              <a:rPr sz="1350" spc="10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25" dirty="0">
                <a:solidFill>
                  <a:srgbClr val="333333"/>
                </a:solidFill>
                <a:latin typeface="Arial MT"/>
                <a:cs typeface="Arial MT"/>
              </a:rPr>
              <a:t>ao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perfil</a:t>
            </a:r>
            <a:r>
              <a:rPr sz="1350" b="1" spc="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da</a:t>
            </a:r>
            <a:r>
              <a:rPr sz="1350" b="1" spc="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vaga</a:t>
            </a:r>
            <a:r>
              <a:rPr sz="1350" b="1" spc="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para</a:t>
            </a:r>
            <a:r>
              <a:rPr sz="1350" b="1" spc="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spc="-50" dirty="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entrevista</a:t>
            </a:r>
            <a:r>
              <a:rPr sz="1350" b="1" spc="1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spc="-10" dirty="0">
                <a:solidFill>
                  <a:srgbClr val="333333"/>
                </a:solidFill>
                <a:latin typeface="Arial"/>
                <a:cs typeface="Arial"/>
              </a:rPr>
              <a:t>final.</a:t>
            </a:r>
            <a:endParaRPr sz="13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17292" y="3189982"/>
            <a:ext cx="2079625" cy="213423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R="44450" algn="ctr">
              <a:lnSpc>
                <a:spcPct val="100000"/>
              </a:lnSpc>
              <a:spcBef>
                <a:spcPts val="905"/>
              </a:spcBef>
            </a:pPr>
            <a:r>
              <a:rPr sz="1550" b="1" dirty="0">
                <a:solidFill>
                  <a:srgbClr val="7752C1"/>
                </a:solidFill>
                <a:latin typeface="Arial"/>
                <a:cs typeface="Arial"/>
              </a:rPr>
              <a:t>Cargos</a:t>
            </a:r>
            <a:r>
              <a:rPr sz="1550" b="1" spc="10" dirty="0">
                <a:solidFill>
                  <a:srgbClr val="7752C1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7752C1"/>
                </a:solidFill>
                <a:latin typeface="Arial"/>
                <a:cs typeface="Arial"/>
              </a:rPr>
              <a:t>e</a:t>
            </a:r>
            <a:r>
              <a:rPr sz="1550" b="1" spc="25" dirty="0">
                <a:solidFill>
                  <a:srgbClr val="7752C1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7752C1"/>
                </a:solidFill>
                <a:latin typeface="Arial"/>
                <a:cs typeface="Arial"/>
              </a:rPr>
              <a:t>Salários</a:t>
            </a:r>
            <a:endParaRPr sz="1550">
              <a:latin typeface="Arial"/>
              <a:cs typeface="Arial"/>
            </a:endParaRPr>
          </a:p>
          <a:p>
            <a:pPr marL="51435" marR="44450" algn="ctr">
              <a:lnSpc>
                <a:spcPct val="102200"/>
              </a:lnSpc>
              <a:spcBef>
                <a:spcPts val="680"/>
              </a:spcBef>
            </a:pP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Importante</a:t>
            </a:r>
            <a:r>
              <a:rPr sz="1350" spc="9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ferramenta</a:t>
            </a:r>
            <a:r>
              <a:rPr sz="1350" spc="9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25" dirty="0">
                <a:solidFill>
                  <a:srgbClr val="333333"/>
                </a:solidFill>
                <a:latin typeface="Arial MT"/>
                <a:cs typeface="Arial MT"/>
              </a:rPr>
              <a:t>na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Gestão</a:t>
            </a:r>
            <a:r>
              <a:rPr sz="1350" spc="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350" spc="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10" dirty="0">
                <a:solidFill>
                  <a:srgbClr val="333333"/>
                </a:solidFill>
                <a:latin typeface="Arial MT"/>
                <a:cs typeface="Arial MT"/>
              </a:rPr>
              <a:t>Pessoas.</a:t>
            </a:r>
            <a:endParaRPr sz="1350">
              <a:latin typeface="Arial MT"/>
              <a:cs typeface="Arial MT"/>
            </a:endParaRPr>
          </a:p>
          <a:p>
            <a:pPr marL="12700" marR="5080" algn="ctr">
              <a:lnSpc>
                <a:spcPct val="102200"/>
              </a:lnSpc>
            </a:pP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Elaboramos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todo</a:t>
            </a:r>
            <a:r>
              <a:rPr sz="1350" spc="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o</a:t>
            </a:r>
            <a:r>
              <a:rPr sz="1350" spc="7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10" dirty="0">
                <a:solidFill>
                  <a:srgbClr val="333333"/>
                </a:solidFill>
                <a:latin typeface="Arial MT"/>
                <a:cs typeface="Arial MT"/>
              </a:rPr>
              <a:t>projeto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350" spc="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Cargos</a:t>
            </a:r>
            <a:r>
              <a:rPr sz="1350" spc="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Salários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25" dirty="0">
                <a:solidFill>
                  <a:srgbClr val="333333"/>
                </a:solidFill>
                <a:latin typeface="Arial MT"/>
                <a:cs typeface="Arial MT"/>
              </a:rPr>
              <a:t>com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atenção</a:t>
            </a:r>
            <a:r>
              <a:rPr sz="1350" spc="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especial</a:t>
            </a:r>
            <a:r>
              <a:rPr sz="1350" spc="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50" dirty="0">
                <a:solidFill>
                  <a:srgbClr val="333333"/>
                </a:solidFill>
                <a:latin typeface="Arial MT"/>
                <a:cs typeface="Arial MT"/>
              </a:rPr>
              <a:t>a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utilização</a:t>
            </a:r>
            <a:r>
              <a:rPr sz="1350" spc="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da</a:t>
            </a:r>
            <a:r>
              <a:rPr sz="1350" spc="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política</a:t>
            </a:r>
            <a:r>
              <a:rPr sz="13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spc="-25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endParaRPr sz="1350">
              <a:latin typeface="Arial MT"/>
              <a:cs typeface="Arial MT"/>
            </a:endParaRPr>
          </a:p>
          <a:p>
            <a:pPr marL="111125" marR="103505" indent="238125">
              <a:lnSpc>
                <a:spcPct val="102200"/>
              </a:lnSpc>
              <a:spcBef>
                <a:spcPts val="5"/>
              </a:spcBef>
            </a:pPr>
            <a:r>
              <a:rPr sz="1350" dirty="0">
                <a:solidFill>
                  <a:srgbClr val="333333"/>
                </a:solidFill>
                <a:latin typeface="Arial MT"/>
                <a:cs typeface="Arial MT"/>
              </a:rPr>
              <a:t>cargos</a:t>
            </a:r>
            <a:r>
              <a:rPr sz="1350" spc="7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visando</a:t>
            </a:r>
            <a:r>
              <a:rPr sz="1350" b="1" spc="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spc="-50" dirty="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estratégia</a:t>
            </a:r>
            <a:r>
              <a:rPr sz="1350" b="1" spc="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33333"/>
                </a:solidFill>
                <a:latin typeface="Arial"/>
                <a:cs typeface="Arial"/>
              </a:rPr>
              <a:t>do</a:t>
            </a:r>
            <a:r>
              <a:rPr sz="1350" b="1" spc="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350" b="1" spc="-10" dirty="0">
                <a:solidFill>
                  <a:srgbClr val="333333"/>
                </a:solidFill>
                <a:latin typeface="Arial"/>
                <a:cs typeface="Arial"/>
              </a:rPr>
              <a:t>negócio.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47" y="0"/>
            <a:ext cx="11918950" cy="6858000"/>
            <a:chOff x="3047" y="0"/>
            <a:chExt cx="11918950" cy="6858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03507" y="192786"/>
              <a:ext cx="617981" cy="3299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45774" y="6546850"/>
              <a:ext cx="586092" cy="1485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720" y="1312925"/>
              <a:ext cx="1835658" cy="17937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52181" y="1331976"/>
              <a:ext cx="1845564" cy="17876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2926" y="1324355"/>
              <a:ext cx="1846326" cy="17876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23971" y="1319022"/>
              <a:ext cx="1845564" cy="17868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40874" y="1341882"/>
              <a:ext cx="1845564" cy="17876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47" y="0"/>
              <a:ext cx="82296" cy="68580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6554" y="618744"/>
              <a:ext cx="4622179" cy="35763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32358" y="5547867"/>
            <a:ext cx="90233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A344C0"/>
                </a:solidFill>
                <a:latin typeface="Arial"/>
                <a:cs typeface="Arial"/>
              </a:rPr>
              <a:t>saiba</a:t>
            </a:r>
            <a:r>
              <a:rPr sz="1350" b="1" spc="-5" dirty="0">
                <a:solidFill>
                  <a:srgbClr val="A344C0"/>
                </a:solidFill>
                <a:latin typeface="Arial"/>
                <a:cs typeface="Arial"/>
              </a:rPr>
              <a:t> </a:t>
            </a:r>
            <a:r>
              <a:rPr sz="1350" b="1" spc="-20" dirty="0">
                <a:solidFill>
                  <a:srgbClr val="A344C0"/>
                </a:solidFill>
                <a:latin typeface="Arial"/>
                <a:cs typeface="Arial"/>
              </a:rPr>
              <a:t>mais</a:t>
            </a:r>
            <a:endParaRPr sz="135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038090" y="3184818"/>
            <a:ext cx="2055495" cy="216090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R="48895" algn="ctr">
              <a:lnSpc>
                <a:spcPct val="100000"/>
              </a:lnSpc>
              <a:spcBef>
                <a:spcPts val="910"/>
              </a:spcBef>
            </a:pPr>
            <a:r>
              <a:rPr sz="1550" b="1" dirty="0">
                <a:solidFill>
                  <a:srgbClr val="7752C1"/>
                </a:solidFill>
                <a:latin typeface="Arial"/>
                <a:cs typeface="Arial"/>
              </a:rPr>
              <a:t>Pesquisa</a:t>
            </a:r>
            <a:r>
              <a:rPr sz="1550" b="1" spc="55" dirty="0">
                <a:solidFill>
                  <a:srgbClr val="7752C1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7752C1"/>
                </a:solidFill>
                <a:latin typeface="Arial"/>
                <a:cs typeface="Arial"/>
              </a:rPr>
              <a:t>Salarial</a:t>
            </a:r>
            <a:endParaRPr sz="1550">
              <a:latin typeface="Arial"/>
              <a:cs typeface="Arial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700"/>
              </a:spcBef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Para</a:t>
            </a:r>
            <a:r>
              <a:rPr sz="14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sz="14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melhor</a:t>
            </a:r>
            <a:r>
              <a:rPr sz="14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tomada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de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decisão</a:t>
            </a:r>
            <a:r>
              <a:rPr sz="14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promoções</a:t>
            </a:r>
            <a:r>
              <a:rPr sz="14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ou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ajuste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da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tabela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salarial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realizamos</a:t>
            </a:r>
            <a:r>
              <a:rPr sz="1400" spc="-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levantamento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informações</a:t>
            </a:r>
            <a:r>
              <a:rPr sz="14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um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cargo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4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acordo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com</a:t>
            </a:r>
            <a:r>
              <a:rPr sz="14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as </a:t>
            </a: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características</a:t>
            </a:r>
            <a:r>
              <a:rPr sz="1400" b="1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do</a:t>
            </a:r>
            <a:r>
              <a:rPr sz="1400" b="1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333333"/>
                </a:solidFill>
                <a:latin typeface="Arial"/>
                <a:cs typeface="Arial"/>
              </a:rPr>
              <a:t>seu</a:t>
            </a:r>
            <a:endParaRPr sz="14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400" b="1" spc="-10" dirty="0">
                <a:solidFill>
                  <a:srgbClr val="333333"/>
                </a:solidFill>
                <a:latin typeface="Arial"/>
                <a:cs typeface="Arial"/>
              </a:rPr>
              <a:t>negócio.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49235" y="3169747"/>
            <a:ext cx="2550160" cy="219265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550" b="1" dirty="0">
                <a:solidFill>
                  <a:srgbClr val="7752C1"/>
                </a:solidFill>
                <a:latin typeface="Arial"/>
                <a:cs typeface="Arial"/>
              </a:rPr>
              <a:t>Avaliação de</a:t>
            </a:r>
            <a:r>
              <a:rPr sz="1550" b="1" spc="10" dirty="0">
                <a:solidFill>
                  <a:srgbClr val="7752C1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7752C1"/>
                </a:solidFill>
                <a:latin typeface="Arial"/>
                <a:cs typeface="Arial"/>
              </a:rPr>
              <a:t>Desempenho</a:t>
            </a:r>
            <a:endParaRPr sz="1550">
              <a:latin typeface="Arial"/>
              <a:cs typeface="Arial"/>
            </a:endParaRPr>
          </a:p>
          <a:p>
            <a:pPr marL="78105" marR="177165" indent="-1270" algn="ctr">
              <a:lnSpc>
                <a:spcPct val="100000"/>
              </a:lnSpc>
              <a:spcBef>
                <a:spcPts val="819"/>
              </a:spcBef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sz="1400" spc="-10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coerência</a:t>
            </a:r>
            <a:r>
              <a:rPr sz="14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nas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decisões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com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sz="1400" spc="-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equipe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passa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por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uma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avaliação</a:t>
            </a:r>
            <a:r>
              <a:rPr sz="14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desempenho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transparente</a:t>
            </a:r>
            <a:r>
              <a:rPr sz="14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efetiva.</a:t>
            </a:r>
            <a:endParaRPr sz="1400">
              <a:latin typeface="Arial MT"/>
              <a:cs typeface="Arial MT"/>
            </a:endParaRPr>
          </a:p>
          <a:p>
            <a:pPr marL="328930" marR="426720" algn="ctr">
              <a:lnSpc>
                <a:spcPct val="100000"/>
              </a:lnSpc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Implementamos</a:t>
            </a:r>
            <a:r>
              <a:rPr sz="14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nossa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metodologia</a:t>
            </a:r>
            <a:r>
              <a:rPr sz="14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para</a:t>
            </a:r>
            <a:r>
              <a:rPr sz="14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dar </a:t>
            </a: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suporte</a:t>
            </a:r>
            <a:r>
              <a:rPr sz="1400" b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ao</a:t>
            </a:r>
            <a:r>
              <a:rPr sz="1400" b="1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RH</a:t>
            </a:r>
            <a:r>
              <a:rPr sz="1400" b="1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e</a:t>
            </a:r>
            <a:r>
              <a:rPr sz="1400" b="1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sz="1400" b="1" spc="-10" dirty="0">
                <a:solidFill>
                  <a:srgbClr val="333333"/>
                </a:solidFill>
                <a:latin typeface="Arial"/>
                <a:cs typeface="Arial"/>
              </a:rPr>
              <a:t>gestão.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26066" y="3195163"/>
            <a:ext cx="2155825" cy="21551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4290" algn="ctr">
              <a:lnSpc>
                <a:spcPct val="100000"/>
              </a:lnSpc>
              <a:spcBef>
                <a:spcPts val="890"/>
              </a:spcBef>
            </a:pPr>
            <a:r>
              <a:rPr sz="1550" b="1" dirty="0">
                <a:solidFill>
                  <a:srgbClr val="7752C1"/>
                </a:solidFill>
                <a:latin typeface="Arial"/>
                <a:cs typeface="Arial"/>
              </a:rPr>
              <a:t>RH</a:t>
            </a:r>
            <a:r>
              <a:rPr sz="1550" b="1" spc="15" dirty="0">
                <a:solidFill>
                  <a:srgbClr val="7752C1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7752C1"/>
                </a:solidFill>
                <a:latin typeface="Arial"/>
                <a:cs typeface="Arial"/>
              </a:rPr>
              <a:t>Estratégico</a:t>
            </a:r>
            <a:endParaRPr sz="155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675"/>
              </a:spcBef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sz="1400" spc="-9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equipe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Floowmer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te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auxilia</a:t>
            </a:r>
            <a:r>
              <a:rPr sz="14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no</a:t>
            </a:r>
            <a:r>
              <a:rPr sz="14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desenvolvimento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um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RH</a:t>
            </a:r>
            <a:r>
              <a:rPr sz="14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Estratégico</a:t>
            </a:r>
            <a:r>
              <a:rPr sz="14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50" dirty="0">
                <a:solidFill>
                  <a:srgbClr val="333333"/>
                </a:solidFill>
                <a:latin typeface="Arial MT"/>
                <a:cs typeface="Arial MT"/>
              </a:rPr>
              <a:t>e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estará</a:t>
            </a:r>
            <a:r>
              <a:rPr sz="14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contigo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lado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 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lado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na</a:t>
            </a:r>
            <a:r>
              <a:rPr sz="14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estruturação</a:t>
            </a:r>
            <a:r>
              <a:rPr sz="14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50" dirty="0">
                <a:solidFill>
                  <a:srgbClr val="333333"/>
                </a:solidFill>
                <a:latin typeface="Arial MT"/>
                <a:cs typeface="Arial MT"/>
              </a:rPr>
              <a:t>e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aprimoramento</a:t>
            </a:r>
            <a:r>
              <a:rPr sz="14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dos</a:t>
            </a:r>
            <a:endParaRPr sz="1400">
              <a:latin typeface="Arial MT"/>
              <a:cs typeface="Arial MT"/>
            </a:endParaRPr>
          </a:p>
          <a:p>
            <a:pPr marL="295275" marR="286385" algn="ctr">
              <a:lnSpc>
                <a:spcPct val="100000"/>
              </a:lnSpc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seus</a:t>
            </a:r>
            <a:r>
              <a:rPr sz="14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processos</a:t>
            </a:r>
            <a:r>
              <a:rPr sz="1400" b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333333"/>
                </a:solidFill>
                <a:latin typeface="Arial"/>
                <a:cs typeface="Arial"/>
              </a:rPr>
              <a:t>de RH.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52470" y="5548629"/>
            <a:ext cx="90233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A344C0"/>
                </a:solidFill>
                <a:latin typeface="Arial"/>
                <a:cs typeface="Arial"/>
              </a:rPr>
              <a:t>saiba</a:t>
            </a:r>
            <a:r>
              <a:rPr sz="1350" b="1" spc="-5" dirty="0">
                <a:solidFill>
                  <a:srgbClr val="A344C0"/>
                </a:solidFill>
                <a:latin typeface="Arial"/>
                <a:cs typeface="Arial"/>
              </a:rPr>
              <a:t> </a:t>
            </a:r>
            <a:r>
              <a:rPr sz="1350" b="1" spc="-20" dirty="0">
                <a:solidFill>
                  <a:srgbClr val="A344C0"/>
                </a:solidFill>
                <a:latin typeface="Arial"/>
                <a:cs typeface="Arial"/>
              </a:rPr>
              <a:t>mais</a:t>
            </a:r>
            <a:endParaRPr sz="13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7746" y="5538723"/>
            <a:ext cx="90233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A344C0"/>
                </a:solidFill>
                <a:latin typeface="Arial"/>
                <a:cs typeface="Arial"/>
              </a:rPr>
              <a:t>saiba</a:t>
            </a:r>
            <a:r>
              <a:rPr sz="1350" b="1" spc="-5" dirty="0">
                <a:solidFill>
                  <a:srgbClr val="A344C0"/>
                </a:solidFill>
                <a:latin typeface="Arial"/>
                <a:cs typeface="Arial"/>
              </a:rPr>
              <a:t> </a:t>
            </a:r>
            <a:r>
              <a:rPr sz="1350" b="1" spc="-20" dirty="0">
                <a:solidFill>
                  <a:srgbClr val="A344C0"/>
                </a:solidFill>
                <a:latin typeface="Arial"/>
                <a:cs typeface="Arial"/>
              </a:rPr>
              <a:t>mais</a:t>
            </a:r>
            <a:endParaRPr sz="13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74152" y="5543803"/>
            <a:ext cx="90233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A344C0"/>
                </a:solidFill>
                <a:latin typeface="Arial"/>
                <a:cs typeface="Arial"/>
              </a:rPr>
              <a:t>saiba</a:t>
            </a:r>
            <a:r>
              <a:rPr sz="1350" b="1" spc="-5" dirty="0">
                <a:solidFill>
                  <a:srgbClr val="A344C0"/>
                </a:solidFill>
                <a:latin typeface="Arial"/>
                <a:cs typeface="Arial"/>
              </a:rPr>
              <a:t> </a:t>
            </a:r>
            <a:r>
              <a:rPr sz="1350" b="1" spc="-20" dirty="0">
                <a:solidFill>
                  <a:srgbClr val="A344C0"/>
                </a:solidFill>
                <a:latin typeface="Arial"/>
                <a:cs typeface="Arial"/>
              </a:rPr>
              <a:t>mais</a:t>
            </a:r>
            <a:endParaRPr sz="13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554969" y="5543803"/>
            <a:ext cx="90233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A344C0"/>
                </a:solidFill>
                <a:latin typeface="Arial"/>
                <a:cs typeface="Arial"/>
              </a:rPr>
              <a:t>saiba</a:t>
            </a:r>
            <a:r>
              <a:rPr sz="1350" b="1" spc="-5" dirty="0">
                <a:solidFill>
                  <a:srgbClr val="A344C0"/>
                </a:solidFill>
                <a:latin typeface="Arial"/>
                <a:cs typeface="Arial"/>
              </a:rPr>
              <a:t> </a:t>
            </a:r>
            <a:r>
              <a:rPr sz="1350" b="1" spc="-20" dirty="0">
                <a:solidFill>
                  <a:srgbClr val="A344C0"/>
                </a:solidFill>
                <a:latin typeface="Arial"/>
                <a:cs typeface="Arial"/>
              </a:rPr>
              <a:t>mais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470" y="192983"/>
            <a:ext cx="617697" cy="330044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56024" y="3197110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Relatório de Cargos.</a:t>
            </a:r>
          </a:p>
        </p:txBody>
      </p:sp>
      <p:sp>
        <p:nvSpPr>
          <p:cNvPr id="103" name="Retângulo 102"/>
          <p:cNvSpPr/>
          <p:nvPr/>
        </p:nvSpPr>
        <p:spPr>
          <a:xfrm>
            <a:off x="10383006" y="6483772"/>
            <a:ext cx="18354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sz="1100" dirty="0">
                <a:solidFill>
                  <a:srgbClr val="3D3D3D"/>
                </a:solidFill>
                <a:latin typeface="Gotham Medium" panose="02000603030000020004" pitchFamily="2" charset="0"/>
                <a:sym typeface="Avenir Light"/>
              </a:rPr>
              <a:t>floowmer</a:t>
            </a:r>
            <a:r>
              <a:rPr lang="pt-BR" sz="1100" dirty="0">
                <a:solidFill>
                  <a:srgbClr val="3D3D3D"/>
                </a:solidFill>
                <a:latin typeface="Gotham" panose="02000604030000020004" pitchFamily="50" charset="0"/>
                <a:sym typeface="Avenir Light"/>
              </a:rPr>
              <a:t>.com.br</a:t>
            </a:r>
            <a:endParaRPr lang="pt-BR" sz="1100" dirty="0">
              <a:solidFill>
                <a:srgbClr val="FFFFFF"/>
              </a:solidFill>
              <a:latin typeface="Gotham" panose="02000604030000020004" pitchFamily="50" charset="0"/>
              <a:sym typeface="Avenir Light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1F41930-0C0F-CE3E-0A98-69E8D9ED7F71}"/>
              </a:ext>
            </a:extLst>
          </p:cNvPr>
          <p:cNvSpPr txBox="1"/>
          <p:nvPr/>
        </p:nvSpPr>
        <p:spPr>
          <a:xfrm>
            <a:off x="561159" y="57923"/>
            <a:ext cx="36653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12750" rtl="0" hangingPunct="0"/>
            <a:r>
              <a:rPr lang="pt-BR" sz="3000" b="1" dirty="0">
                <a:gradFill>
                  <a:gsLst>
                    <a:gs pos="0">
                      <a:srgbClr val="9631B1"/>
                    </a:gs>
                    <a:gs pos="30000">
                      <a:srgbClr val="8C3CB5"/>
                    </a:gs>
                    <a:gs pos="48000">
                      <a:srgbClr val="7C50C1"/>
                    </a:gs>
                    <a:gs pos="100000">
                      <a:srgbClr val="3597E0"/>
                    </a:gs>
                  </a:gsLst>
                  <a:lin ang="7200000" scaled="0"/>
                </a:gradFill>
                <a:latin typeface="Quicksand Bold" pitchFamily="50" charset="0"/>
                <a:ea typeface="Adobe Gothic Std B" panose="020B0800000000000000" pitchFamily="34" charset="-128"/>
                <a:cs typeface="Calibri" panose="020F0502020204030204" pitchFamily="34" charset="0"/>
                <a:sym typeface="Avenir Light"/>
              </a:rPr>
              <a:t>Cargos e Salários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A3A354F-4820-5956-4216-BE83A2341A81}"/>
              </a:ext>
            </a:extLst>
          </p:cNvPr>
          <p:cNvSpPr/>
          <p:nvPr/>
        </p:nvSpPr>
        <p:spPr>
          <a:xfrm>
            <a:off x="6200676" y="3178413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Mapa de Pontos / Enquadramento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1810D72-5182-2223-6013-0BA65E072A19}"/>
              </a:ext>
            </a:extLst>
          </p:cNvPr>
          <p:cNvSpPr/>
          <p:nvPr/>
        </p:nvSpPr>
        <p:spPr>
          <a:xfrm>
            <a:off x="156024" y="6185254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Tabela Salarial.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A288492-068E-1F64-AF0E-CFFDE1B85824}"/>
              </a:ext>
            </a:extLst>
          </p:cNvPr>
          <p:cNvSpPr/>
          <p:nvPr/>
        </p:nvSpPr>
        <p:spPr>
          <a:xfrm>
            <a:off x="6242705" y="6185254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Central de Custo por departamento.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55E8F00-9BCB-C544-5920-B6859B9C94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084" r="1444" b="8845"/>
          <a:stretch/>
        </p:blipFill>
        <p:spPr>
          <a:xfrm>
            <a:off x="576175" y="882489"/>
            <a:ext cx="4821311" cy="211974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E950D20-B7D1-34EB-7811-09CC8F280F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446" r="1018" b="7387"/>
          <a:stretch/>
        </p:blipFill>
        <p:spPr>
          <a:xfrm>
            <a:off x="6437412" y="875737"/>
            <a:ext cx="4821310" cy="216801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811A6C3-2C90-E41F-24FF-574C5CA8D1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204" r="1444" b="6250"/>
          <a:stretch/>
        </p:blipFill>
        <p:spPr>
          <a:xfrm>
            <a:off x="602208" y="3808797"/>
            <a:ext cx="4769247" cy="216418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A014A1F-258F-584B-68B9-FCFC4D1C02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545436" y="762006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8CE7BA9-FD7B-23B3-9ACD-70D58BA83A4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534146" y="3653261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448C0C5-B1D4-1C4A-97E6-2A87D4AE7F8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6395383" y="762006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4E414378-C868-8001-C5FF-37C09C0CD69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4082" b="7237"/>
          <a:stretch/>
        </p:blipFill>
        <p:spPr>
          <a:xfrm>
            <a:off x="6512560" y="3785137"/>
            <a:ext cx="4755074" cy="210346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5E9CF970-615B-4487-B6A5-D003A00E45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6437412" y="3630793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4E2E2C6B-963F-C428-4636-F272CDDFF1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13" y="109780"/>
            <a:ext cx="574772" cy="45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2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DB76CE6C-0659-4C80-8A07-08B1E22BAA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345" y="196498"/>
            <a:ext cx="648000" cy="346239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AC6E4EB8-FEF8-4068-93ED-845462074A29}"/>
              </a:ext>
            </a:extLst>
          </p:cNvPr>
          <p:cNvSpPr/>
          <p:nvPr/>
        </p:nvSpPr>
        <p:spPr>
          <a:xfrm>
            <a:off x="9548868" y="6483246"/>
            <a:ext cx="36624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otham Medium" panose="02000603030000020004" pitchFamily="2" charset="0"/>
                <a:ea typeface="+mn-ea"/>
                <a:cs typeface="+mn-cs"/>
                <a:sym typeface="Avenir Light"/>
              </a:rPr>
              <a:t>floowmer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otham" panose="02000604030000020004" pitchFamily="50" charset="0"/>
                <a:ea typeface="+mn-ea"/>
                <a:cs typeface="+mn-cs"/>
                <a:sym typeface="Avenir Light"/>
              </a:rPr>
              <a:t>.com.br</a:t>
            </a: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tham" panose="02000604030000020004" pitchFamily="50" charset="0"/>
              <a:ea typeface="+mn-ea"/>
              <a:cs typeface="+mn-cs"/>
              <a:sym typeface="Avenir Ligh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56CE2D1-7E50-443F-83B5-036098726557}"/>
              </a:ext>
            </a:extLst>
          </p:cNvPr>
          <p:cNvSpPr txBox="1"/>
          <p:nvPr/>
        </p:nvSpPr>
        <p:spPr>
          <a:xfrm>
            <a:off x="466511" y="2624364"/>
            <a:ext cx="10399804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É um processo onde a Floowmer, em conjunto com os líderes da empresa, preencherão um formulário com as especificidades de cada cargo com as funções que cada um deve cumprir bem como as habilidades e competências, missão do cargo, indicadores das atividades superiores imediatos entre outros aspectos que dizem respeito ao cargo.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E5BC79C-6AA7-4295-AA4C-64165DAF1D53}"/>
              </a:ext>
            </a:extLst>
          </p:cNvPr>
          <p:cNvSpPr/>
          <p:nvPr/>
        </p:nvSpPr>
        <p:spPr>
          <a:xfrm>
            <a:off x="485910" y="430092"/>
            <a:ext cx="225290" cy="225290"/>
          </a:xfrm>
          <a:prstGeom prst="ellipse">
            <a:avLst/>
          </a:prstGeom>
          <a:solidFill>
            <a:srgbClr val="7B77CB"/>
          </a:solidFill>
          <a:ln>
            <a:solidFill>
              <a:srgbClr val="7B77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64CF446-7AC5-45D5-9F8C-9DF02E2274BA}"/>
              </a:ext>
            </a:extLst>
          </p:cNvPr>
          <p:cNvSpPr/>
          <p:nvPr/>
        </p:nvSpPr>
        <p:spPr>
          <a:xfrm>
            <a:off x="921338" y="430092"/>
            <a:ext cx="225290" cy="225290"/>
          </a:xfrm>
          <a:prstGeom prst="ellipse">
            <a:avLst/>
          </a:prstGeom>
          <a:solidFill>
            <a:srgbClr val="2EB4ED"/>
          </a:solidFill>
          <a:ln>
            <a:solidFill>
              <a:srgbClr val="2EB4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B58256F1-7977-48AC-980D-F1E16432429C}"/>
              </a:ext>
            </a:extLst>
          </p:cNvPr>
          <p:cNvSpPr/>
          <p:nvPr/>
        </p:nvSpPr>
        <p:spPr>
          <a:xfrm>
            <a:off x="1356766" y="430092"/>
            <a:ext cx="225290" cy="225290"/>
          </a:xfrm>
          <a:prstGeom prst="ellipse">
            <a:avLst/>
          </a:prstGeom>
          <a:solidFill>
            <a:srgbClr val="7B77CB"/>
          </a:solidFill>
          <a:ln>
            <a:solidFill>
              <a:srgbClr val="7B77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BB2E71B-EE3B-4FD5-9C4E-24E4C81DF5DA}"/>
              </a:ext>
            </a:extLst>
          </p:cNvPr>
          <p:cNvSpPr txBox="1"/>
          <p:nvPr/>
        </p:nvSpPr>
        <p:spPr>
          <a:xfrm>
            <a:off x="485910" y="937034"/>
            <a:ext cx="11115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0DBEF4"/>
                    </a:gs>
                    <a:gs pos="30000">
                      <a:srgbClr val="52A9E5"/>
                    </a:gs>
                    <a:gs pos="48000">
                      <a:srgbClr val="678FD7"/>
                    </a:gs>
                    <a:gs pos="100000">
                      <a:srgbClr val="7E73C9"/>
                    </a:gs>
                  </a:gsLst>
                  <a:lin ang="7200000" scaled="0"/>
                </a:gradFill>
                <a:effectLst/>
                <a:uLnTx/>
                <a:uFillTx/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DBEF4"/>
                    </a:gs>
                    <a:gs pos="30000">
                      <a:srgbClr val="52A9E5"/>
                    </a:gs>
                    <a:gs pos="48000">
                      <a:srgbClr val="678FD7"/>
                    </a:gs>
                    <a:gs pos="100000">
                      <a:srgbClr val="7E73C9"/>
                    </a:gs>
                  </a:gsLst>
                  <a:lin ang="7200000" scaled="0"/>
                </a:gradFill>
                <a:effectLst/>
                <a:uLnTx/>
                <a:uFillTx/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Mas antes algumas informações importantes....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B4AF7F6-0F26-4DD3-91D4-36B18CC4B41F}"/>
              </a:ext>
            </a:extLst>
          </p:cNvPr>
          <p:cNvSpPr txBox="1"/>
          <p:nvPr/>
        </p:nvSpPr>
        <p:spPr>
          <a:xfrm>
            <a:off x="485910" y="1973380"/>
            <a:ext cx="660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2EB4E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que é Descrição de Cargo?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2EB4ED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A22656-AADB-425C-B68B-185923E1C3D7}"/>
              </a:ext>
            </a:extLst>
          </p:cNvPr>
          <p:cNvSpPr txBox="1"/>
          <p:nvPr/>
        </p:nvSpPr>
        <p:spPr>
          <a:xfrm>
            <a:off x="466511" y="4617382"/>
            <a:ext cx="660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2EB4E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Quais os benefício da Descrição de Cargo?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6DBDD69-50DE-4859-8627-B12A305DA72B}"/>
              </a:ext>
            </a:extLst>
          </p:cNvPr>
          <p:cNvSpPr txBox="1"/>
          <p:nvPr/>
        </p:nvSpPr>
        <p:spPr>
          <a:xfrm>
            <a:off x="466511" y="5187378"/>
            <a:ext cx="10267760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A descrição de cargos é muito importante para deixar os colaboradores cientes de suas funções no dia a dia da empresa, dessa forma, é importante que a descrição seja, acima de tudo, simples e objetiva quanto às responsabilidades e funções.</a:t>
            </a:r>
          </a:p>
        </p:txBody>
      </p:sp>
    </p:spTree>
    <p:extLst>
      <p:ext uri="{BB962C8B-B14F-4D97-AF65-F5344CB8AC3E}">
        <p14:creationId xmlns:p14="http://schemas.microsoft.com/office/powerpoint/2010/main" val="108048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470" y="192983"/>
            <a:ext cx="617697" cy="330044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237792" y="3102678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Painel de Equipes com </a:t>
            </a:r>
            <a:r>
              <a:rPr lang="pt-BR" b="1" dirty="0" err="1">
                <a:solidFill>
                  <a:srgbClr val="745CC6"/>
                </a:solidFill>
                <a:latin typeface="Avenir Light"/>
                <a:sym typeface="Avenir Light"/>
              </a:rPr>
              <a:t>Ninebox</a:t>
            </a:r>
            <a:endParaRPr lang="pt-BR" b="1" dirty="0">
              <a:solidFill>
                <a:srgbClr val="745CC6"/>
              </a:solidFill>
              <a:latin typeface="Avenir Light"/>
              <a:sym typeface="Avenir Light"/>
            </a:endParaRPr>
          </a:p>
        </p:txBody>
      </p:sp>
      <p:sp>
        <p:nvSpPr>
          <p:cNvPr id="103" name="Retângulo 102"/>
          <p:cNvSpPr/>
          <p:nvPr/>
        </p:nvSpPr>
        <p:spPr>
          <a:xfrm>
            <a:off x="10694573" y="6642557"/>
            <a:ext cx="18354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sz="1100" dirty="0">
                <a:solidFill>
                  <a:srgbClr val="3D3D3D"/>
                </a:solidFill>
                <a:latin typeface="Gotham Medium" panose="02000603030000020004" pitchFamily="2" charset="0"/>
                <a:sym typeface="Avenir Light"/>
              </a:rPr>
              <a:t>floowmer</a:t>
            </a:r>
            <a:r>
              <a:rPr lang="pt-BR" sz="1100" dirty="0">
                <a:solidFill>
                  <a:srgbClr val="3D3D3D"/>
                </a:solidFill>
                <a:latin typeface="Gotham" panose="02000604030000020004" pitchFamily="50" charset="0"/>
                <a:sym typeface="Avenir Light"/>
              </a:rPr>
              <a:t>.com.br</a:t>
            </a:r>
            <a:endParaRPr lang="pt-BR" sz="1100" dirty="0">
              <a:solidFill>
                <a:srgbClr val="FFFFFF"/>
              </a:solidFill>
              <a:latin typeface="Gotham" panose="02000604030000020004" pitchFamily="50" charset="0"/>
              <a:sym typeface="Avenir Light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1F41930-0C0F-CE3E-0A98-69E8D9ED7F71}"/>
              </a:ext>
            </a:extLst>
          </p:cNvPr>
          <p:cNvSpPr txBox="1"/>
          <p:nvPr/>
        </p:nvSpPr>
        <p:spPr>
          <a:xfrm>
            <a:off x="561159" y="57923"/>
            <a:ext cx="36653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12750" rtl="0" hangingPunct="0"/>
            <a:r>
              <a:rPr lang="pt-BR" sz="3000" b="1" dirty="0">
                <a:gradFill>
                  <a:gsLst>
                    <a:gs pos="0">
                      <a:srgbClr val="9631B1"/>
                    </a:gs>
                    <a:gs pos="30000">
                      <a:srgbClr val="8C3CB5"/>
                    </a:gs>
                    <a:gs pos="48000">
                      <a:srgbClr val="7C50C1"/>
                    </a:gs>
                    <a:gs pos="100000">
                      <a:srgbClr val="3597E0"/>
                    </a:gs>
                  </a:gsLst>
                  <a:lin ang="7200000" scaled="0"/>
                </a:gradFill>
                <a:latin typeface="Quicksand Bold" pitchFamily="50" charset="0"/>
                <a:ea typeface="Adobe Gothic Std B" panose="020B0800000000000000" pitchFamily="34" charset="-128"/>
                <a:cs typeface="Calibri" panose="020F0502020204030204" pitchFamily="34" charset="0"/>
                <a:sym typeface="Avenir Light"/>
              </a:rPr>
              <a:t>People Analytics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A3A354F-4820-5956-4216-BE83A2341A81}"/>
              </a:ext>
            </a:extLst>
          </p:cNvPr>
          <p:cNvSpPr/>
          <p:nvPr/>
        </p:nvSpPr>
        <p:spPr>
          <a:xfrm>
            <a:off x="6720817" y="3121718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Gestão de Metas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5FEB34-02D0-3B48-9D9D-463B36CC20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762" r="2950" b="6610"/>
          <a:stretch/>
        </p:blipFill>
        <p:spPr>
          <a:xfrm>
            <a:off x="485034" y="748477"/>
            <a:ext cx="4756239" cy="219404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287A21C-BAB4-FA2E-3B60-738CA3E9AC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49" t="14716" r="2194" b="6657"/>
          <a:stretch/>
        </p:blipFill>
        <p:spPr>
          <a:xfrm>
            <a:off x="7029450" y="878214"/>
            <a:ext cx="4677517" cy="21890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A1D720B-C0D4-58E4-8379-1C14445374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6915524" y="662196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B10DD8A-46E5-87A1-EB8A-64BFF692B8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432498" y="659856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C3E7B3A-79DB-36CE-CA4E-A781027EE3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672" r="1172" b="6640"/>
          <a:stretch/>
        </p:blipFill>
        <p:spPr>
          <a:xfrm>
            <a:off x="7012901" y="3875703"/>
            <a:ext cx="4754674" cy="215545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D8EB583-DAC0-383D-AEC9-A153491666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6915524" y="3715551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BDA5624-CE59-B19D-A322-95914740760A}"/>
              </a:ext>
            </a:extLst>
          </p:cNvPr>
          <p:cNvSpPr/>
          <p:nvPr/>
        </p:nvSpPr>
        <p:spPr>
          <a:xfrm>
            <a:off x="6897220" y="6195954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Painel de Competências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C6E0CD3-DFD3-91E8-6DE2-6DDB38EBB32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281" r="1172" b="7422"/>
          <a:stretch/>
        </p:blipFill>
        <p:spPr>
          <a:xfrm>
            <a:off x="501158" y="3872967"/>
            <a:ext cx="4703393" cy="212175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70D5EDF-619F-229E-6D52-C3CB2AB34D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1939" b="4068"/>
          <a:stretch/>
        </p:blipFill>
        <p:spPr>
          <a:xfrm>
            <a:off x="432498" y="3715551"/>
            <a:ext cx="4905369" cy="2395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1BECE6C8-6DB3-5630-6E69-416302B65D78}"/>
              </a:ext>
            </a:extLst>
          </p:cNvPr>
          <p:cNvSpPr/>
          <p:nvPr/>
        </p:nvSpPr>
        <p:spPr>
          <a:xfrm>
            <a:off x="205463" y="6182980"/>
            <a:ext cx="529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2750" rtl="0" hangingPunct="0"/>
            <a:r>
              <a:rPr lang="pt-BR" b="1" dirty="0">
                <a:solidFill>
                  <a:srgbClr val="745CC6"/>
                </a:solidFill>
                <a:latin typeface="Avenir Light"/>
                <a:sym typeface="Avenir Light"/>
              </a:rPr>
              <a:t>Avaliação de Desempenho 90º/180º/360º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7CCA044D-9C17-80A8-6E56-8D1BC3323A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8" y="111436"/>
            <a:ext cx="546032" cy="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62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DB76CE6C-0659-4C80-8A07-08B1E22BAA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345" y="196498"/>
            <a:ext cx="648000" cy="346239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AC6E4EB8-FEF8-4068-93ED-845462074A29}"/>
              </a:ext>
            </a:extLst>
          </p:cNvPr>
          <p:cNvSpPr/>
          <p:nvPr/>
        </p:nvSpPr>
        <p:spPr>
          <a:xfrm>
            <a:off x="9548868" y="6483246"/>
            <a:ext cx="36624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otham Medium" panose="02000603030000020004" pitchFamily="2" charset="0"/>
                <a:ea typeface="+mn-ea"/>
                <a:cs typeface="+mn-cs"/>
                <a:sym typeface="Avenir Light"/>
              </a:rPr>
              <a:t>floowmer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otham" panose="02000604030000020004" pitchFamily="50" charset="0"/>
                <a:ea typeface="+mn-ea"/>
                <a:cs typeface="+mn-cs"/>
                <a:sym typeface="Avenir Light"/>
              </a:rPr>
              <a:t>.com.br</a:t>
            </a: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tham" panose="02000604030000020004" pitchFamily="50" charset="0"/>
              <a:ea typeface="+mn-ea"/>
              <a:cs typeface="+mn-cs"/>
              <a:sym typeface="Avenir Ligh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56CE2D1-7E50-443F-83B5-036098726557}"/>
              </a:ext>
            </a:extLst>
          </p:cNvPr>
          <p:cNvSpPr txBox="1"/>
          <p:nvPr/>
        </p:nvSpPr>
        <p:spPr>
          <a:xfrm>
            <a:off x="466511" y="2624364"/>
            <a:ext cx="10399804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É um processo onde a Floowmer, em conjunto com os líderes da empresa, analisa e mede o desempenho dos colaboradores em relação a suas funções, metas e comportamentos no ambiente de trabalho. Esse processo envolve a coleta de informações sobre a atuação do funcionário, fornecendo um panorama de seus pontos fortes, áreas de melhoria e contribuição para os objetivos organizacionais.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E5BC79C-6AA7-4295-AA4C-64165DAF1D53}"/>
              </a:ext>
            </a:extLst>
          </p:cNvPr>
          <p:cNvSpPr/>
          <p:nvPr/>
        </p:nvSpPr>
        <p:spPr>
          <a:xfrm>
            <a:off x="485910" y="430092"/>
            <a:ext cx="225290" cy="225290"/>
          </a:xfrm>
          <a:prstGeom prst="ellipse">
            <a:avLst/>
          </a:prstGeom>
          <a:solidFill>
            <a:srgbClr val="7B77CB"/>
          </a:solidFill>
          <a:ln>
            <a:solidFill>
              <a:srgbClr val="7B77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64CF446-7AC5-45D5-9F8C-9DF02E2274BA}"/>
              </a:ext>
            </a:extLst>
          </p:cNvPr>
          <p:cNvSpPr/>
          <p:nvPr/>
        </p:nvSpPr>
        <p:spPr>
          <a:xfrm>
            <a:off x="921338" y="430092"/>
            <a:ext cx="225290" cy="225290"/>
          </a:xfrm>
          <a:prstGeom prst="ellipse">
            <a:avLst/>
          </a:prstGeom>
          <a:solidFill>
            <a:srgbClr val="2EB4ED"/>
          </a:solidFill>
          <a:ln>
            <a:solidFill>
              <a:srgbClr val="2EB4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B58256F1-7977-48AC-980D-F1E16432429C}"/>
              </a:ext>
            </a:extLst>
          </p:cNvPr>
          <p:cNvSpPr/>
          <p:nvPr/>
        </p:nvSpPr>
        <p:spPr>
          <a:xfrm>
            <a:off x="1356766" y="430092"/>
            <a:ext cx="225290" cy="225290"/>
          </a:xfrm>
          <a:prstGeom prst="ellipse">
            <a:avLst/>
          </a:prstGeom>
          <a:solidFill>
            <a:srgbClr val="7B77CB"/>
          </a:solidFill>
          <a:ln>
            <a:solidFill>
              <a:srgbClr val="7B77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BB2E71B-EE3B-4FD5-9C4E-24E4C81DF5DA}"/>
              </a:ext>
            </a:extLst>
          </p:cNvPr>
          <p:cNvSpPr txBox="1"/>
          <p:nvPr/>
        </p:nvSpPr>
        <p:spPr>
          <a:xfrm>
            <a:off x="485910" y="937034"/>
            <a:ext cx="11115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0DBEF4"/>
                    </a:gs>
                    <a:gs pos="30000">
                      <a:srgbClr val="52A9E5"/>
                    </a:gs>
                    <a:gs pos="48000">
                      <a:srgbClr val="678FD7"/>
                    </a:gs>
                    <a:gs pos="100000">
                      <a:srgbClr val="7E73C9"/>
                    </a:gs>
                  </a:gsLst>
                  <a:lin ang="7200000" scaled="0"/>
                </a:gradFill>
                <a:effectLst/>
                <a:uLnTx/>
                <a:uFillTx/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DBEF4"/>
                    </a:gs>
                    <a:gs pos="30000">
                      <a:srgbClr val="52A9E5"/>
                    </a:gs>
                    <a:gs pos="48000">
                      <a:srgbClr val="678FD7"/>
                    </a:gs>
                    <a:gs pos="100000">
                      <a:srgbClr val="7E73C9"/>
                    </a:gs>
                  </a:gsLst>
                  <a:lin ang="7200000" scaled="0"/>
                </a:gradFill>
                <a:effectLst/>
                <a:uLnTx/>
                <a:uFillTx/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S</a:t>
            </a:r>
            <a:r>
              <a:rPr lang="pt-BR" sz="3200" kern="1200" dirty="0"/>
              <a:t>obre Avaliação de Desempenho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DBEF4"/>
                  </a:gs>
                  <a:gs pos="30000">
                    <a:srgbClr val="52A9E5"/>
                  </a:gs>
                  <a:gs pos="48000">
                    <a:srgbClr val="678FD7"/>
                  </a:gs>
                  <a:gs pos="100000">
                    <a:srgbClr val="7E73C9"/>
                  </a:gs>
                </a:gsLst>
                <a:lin ang="7200000" scaled="0"/>
              </a:gradFill>
              <a:effectLst/>
              <a:uLnTx/>
              <a:uFillTx/>
              <a:latin typeface="Calibri" panose="020F0502020204030204" pitchFamily="34" charset="0"/>
              <a:ea typeface="Adobe Gothic Std B" panose="020B08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B4AF7F6-0F26-4DD3-91D4-36B18CC4B41F}"/>
              </a:ext>
            </a:extLst>
          </p:cNvPr>
          <p:cNvSpPr txBox="1"/>
          <p:nvPr/>
        </p:nvSpPr>
        <p:spPr>
          <a:xfrm>
            <a:off x="485910" y="1973380"/>
            <a:ext cx="660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2EB4E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que é Avaliação de Desempenho?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2EB4ED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A22656-AADB-425C-B68B-185923E1C3D7}"/>
              </a:ext>
            </a:extLst>
          </p:cNvPr>
          <p:cNvSpPr txBox="1"/>
          <p:nvPr/>
        </p:nvSpPr>
        <p:spPr>
          <a:xfrm>
            <a:off x="466510" y="4617382"/>
            <a:ext cx="9820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2EB4E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Quais os benefício</a:t>
            </a:r>
            <a:r>
              <a:rPr lang="pt-BR" b="1" kern="1200" dirty="0">
                <a:solidFill>
                  <a:srgbClr val="2EB4ED"/>
                </a:solidFill>
                <a:latin typeface="Century Gothic" panose="020B0502020202020204" pitchFamily="34" charset="0"/>
                <a:ea typeface="+mn-ea"/>
                <a:cs typeface="+mn-cs"/>
              </a:rPr>
              <a:t> do processo de Avaliação de Desempenho?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2EB4ED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6DBDD69-50DE-4859-8627-B12A305DA72B}"/>
              </a:ext>
            </a:extLst>
          </p:cNvPr>
          <p:cNvSpPr txBox="1"/>
          <p:nvPr/>
        </p:nvSpPr>
        <p:spPr>
          <a:xfrm>
            <a:off x="466511" y="5187378"/>
            <a:ext cx="10267760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Aplicar a avaliação de desempenho traz diversos benefícios para as empresas e para os colaboradores, impactando diretamente a produtividade, a satisfação no trabalho e o desenvolvimento organizacional.</a:t>
            </a:r>
          </a:p>
        </p:txBody>
      </p:sp>
    </p:spTree>
    <p:extLst>
      <p:ext uri="{BB962C8B-B14F-4D97-AF65-F5344CB8AC3E}">
        <p14:creationId xmlns:p14="http://schemas.microsoft.com/office/powerpoint/2010/main" val="2103017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2624" y="4102608"/>
              <a:ext cx="9461754" cy="25245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6725" y="1610867"/>
              <a:ext cx="9522714" cy="23774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03507" y="192786"/>
              <a:ext cx="617981" cy="32994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409435" y="2556001"/>
            <a:ext cx="14827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8895"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Cultura</a:t>
            </a:r>
            <a:endParaRPr sz="16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Organizacional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3155" y="2560574"/>
            <a:ext cx="8953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33333"/>
                </a:solidFill>
                <a:latin typeface="Arial MT"/>
                <a:cs typeface="Arial MT"/>
              </a:rPr>
              <a:t>Atração</a:t>
            </a:r>
            <a:r>
              <a:rPr sz="16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600" spc="-5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endParaRPr sz="16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</a:pP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Seleção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76435" y="2641345"/>
            <a:ext cx="10871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Onboarding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40358" y="5159755"/>
            <a:ext cx="17081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Treinamento</a:t>
            </a:r>
            <a:r>
              <a:rPr sz="1600" spc="-1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600" spc="-5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endParaRPr sz="16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Desenvolvimento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0897" y="5100573"/>
            <a:ext cx="8274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Jornada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333333"/>
                </a:solidFill>
                <a:latin typeface="Arial"/>
                <a:cs typeface="Arial"/>
              </a:rPr>
              <a:t>do </a:t>
            </a: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Líder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1920" y="5079238"/>
            <a:ext cx="13017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33333"/>
                </a:solidFill>
                <a:latin typeface="Arial MT"/>
                <a:cs typeface="Arial MT"/>
              </a:rPr>
              <a:t>Avaliação</a:t>
            </a:r>
            <a:r>
              <a:rPr sz="1600" spc="-9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600" b="1" spc="-25" dirty="0">
                <a:solidFill>
                  <a:srgbClr val="333333"/>
                </a:solidFill>
                <a:latin typeface="Arial"/>
                <a:cs typeface="Arial"/>
              </a:rPr>
              <a:t>de </a:t>
            </a: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Desempenho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7040" y="2563875"/>
            <a:ext cx="8502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33333"/>
                </a:solidFill>
                <a:latin typeface="Arial MT"/>
                <a:cs typeface="Arial MT"/>
              </a:rPr>
              <a:t>Cargos</a:t>
            </a:r>
            <a:r>
              <a:rPr sz="16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600" spc="-50" dirty="0">
                <a:solidFill>
                  <a:srgbClr val="333333"/>
                </a:solidFill>
                <a:latin typeface="Arial MT"/>
                <a:cs typeface="Arial MT"/>
              </a:rPr>
              <a:t>e</a:t>
            </a:r>
            <a:endParaRPr sz="1600">
              <a:latin typeface="Arial MT"/>
              <a:cs typeface="Arial MT"/>
            </a:endParaRPr>
          </a:p>
          <a:p>
            <a:pPr marL="29209">
              <a:lnSpc>
                <a:spcPct val="100000"/>
              </a:lnSpc>
            </a:pPr>
            <a:r>
              <a:rPr sz="1600" b="1" spc="-10" dirty="0">
                <a:solidFill>
                  <a:srgbClr val="333333"/>
                </a:solidFill>
                <a:latin typeface="Arial"/>
                <a:cs typeface="Arial"/>
              </a:rPr>
              <a:t>Salários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047" y="0"/>
            <a:ext cx="11729085" cy="6858000"/>
            <a:chOff x="3047" y="0"/>
            <a:chExt cx="11729085" cy="685800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45774" y="6546850"/>
              <a:ext cx="586092" cy="14859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7" y="0"/>
              <a:ext cx="82296" cy="68580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9978" y="569468"/>
              <a:ext cx="1875613" cy="2768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21737" y="569468"/>
              <a:ext cx="1737233" cy="342646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40587" y="1071626"/>
            <a:ext cx="9895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545454"/>
                </a:solidFill>
                <a:latin typeface="Arial"/>
                <a:cs typeface="Arial"/>
              </a:rPr>
              <a:t>Trilha</a:t>
            </a:r>
            <a:r>
              <a:rPr b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545454"/>
                </a:solidFill>
                <a:latin typeface="Arial"/>
                <a:cs typeface="Arial"/>
              </a:rPr>
              <a:t>de</a:t>
            </a:r>
            <a:r>
              <a:rPr b="1" spc="-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545454"/>
                </a:solidFill>
                <a:latin typeface="Arial"/>
                <a:cs typeface="Arial"/>
              </a:rPr>
              <a:t>Cursos</a:t>
            </a:r>
            <a:r>
              <a:rPr b="1" spc="-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545454"/>
                </a:solidFill>
              </a:rPr>
              <a:t>-</a:t>
            </a:r>
            <a:r>
              <a:rPr spc="-12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Aqui</a:t>
            </a:r>
            <a:r>
              <a:rPr spc="-15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o</a:t>
            </a:r>
            <a:r>
              <a:rPr spc="-2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foco</a:t>
            </a:r>
            <a:r>
              <a:rPr spc="-15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é</a:t>
            </a:r>
            <a:r>
              <a:rPr spc="-2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preparar</a:t>
            </a:r>
            <a:r>
              <a:rPr spc="-3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o</a:t>
            </a:r>
            <a:r>
              <a:rPr spc="-2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profissional</a:t>
            </a:r>
            <a:r>
              <a:rPr spc="-25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para</a:t>
            </a:r>
            <a:r>
              <a:rPr spc="-2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o</a:t>
            </a:r>
            <a:r>
              <a:rPr spc="-15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RH</a:t>
            </a:r>
            <a:r>
              <a:rPr spc="-2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Estratégico</a:t>
            </a:r>
            <a:r>
              <a:rPr spc="-15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(ou</a:t>
            </a:r>
            <a:r>
              <a:rPr spc="-30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RH</a:t>
            </a:r>
            <a:r>
              <a:rPr spc="-15" dirty="0">
                <a:solidFill>
                  <a:srgbClr val="545454"/>
                </a:solidFill>
              </a:rPr>
              <a:t> </a:t>
            </a:r>
            <a:r>
              <a:rPr dirty="0">
                <a:solidFill>
                  <a:srgbClr val="545454"/>
                </a:solidFill>
              </a:rPr>
              <a:t>do</a:t>
            </a:r>
            <a:r>
              <a:rPr spc="-20" dirty="0">
                <a:solidFill>
                  <a:srgbClr val="545454"/>
                </a:solidFill>
              </a:rPr>
              <a:t> </a:t>
            </a:r>
            <a:r>
              <a:rPr spc="-10" dirty="0">
                <a:solidFill>
                  <a:srgbClr val="545454"/>
                </a:solidFill>
              </a:rPr>
              <a:t>Futuro)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20"/>
              </a:lnSpc>
            </a:pPr>
            <a:r>
              <a:rPr spc="-10" dirty="0"/>
              <a:t>floowmer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9006840" y="5179821"/>
            <a:ext cx="94106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333"/>
                </a:solidFill>
                <a:latin typeface="Arial MT"/>
                <a:cs typeface="Arial MT"/>
              </a:rPr>
              <a:t>Formação</a:t>
            </a:r>
            <a:endParaRPr sz="1600">
              <a:latin typeface="Arial MT"/>
              <a:cs typeface="Arial MT"/>
            </a:endParaRPr>
          </a:p>
          <a:p>
            <a:pPr marL="56515" algn="ctr">
              <a:lnSpc>
                <a:spcPct val="100000"/>
              </a:lnSpc>
            </a:pPr>
            <a:r>
              <a:rPr sz="1600" b="1" dirty="0">
                <a:solidFill>
                  <a:srgbClr val="333333"/>
                </a:solidFill>
                <a:latin typeface="Arial"/>
                <a:cs typeface="Arial"/>
              </a:rPr>
              <a:t>do </a:t>
            </a:r>
            <a:r>
              <a:rPr sz="1600" b="1" spc="-25" dirty="0">
                <a:solidFill>
                  <a:srgbClr val="333333"/>
                </a:solidFill>
                <a:latin typeface="Arial"/>
                <a:cs typeface="Arial"/>
              </a:rPr>
              <a:t>BP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90B1DD4-E278-4FBB-9981-E68B449438A3}"/>
              </a:ext>
            </a:extLst>
          </p:cNvPr>
          <p:cNvSpPr txBox="1"/>
          <p:nvPr/>
        </p:nvSpPr>
        <p:spPr>
          <a:xfrm>
            <a:off x="5088186" y="5111071"/>
            <a:ext cx="2587568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12750" rtl="0" hangingPunct="0"/>
            <a:r>
              <a:rPr lang="pt-BR" sz="1650" b="1" dirty="0">
                <a:solidFill>
                  <a:srgbClr val="000000">
                    <a:lumMod val="10000"/>
                    <a:lumOff val="90000"/>
                  </a:srgbClr>
                </a:solidFill>
                <a:latin typeface="Quicksand Book" panose="02070303000000060000" pitchFamily="18" charset="0"/>
                <a:sym typeface="Avenir Light"/>
              </a:rPr>
              <a:t>contato@floowmer.com.br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420B1B6-8B0C-4686-B32F-33B67C08DFC8}"/>
              </a:ext>
            </a:extLst>
          </p:cNvPr>
          <p:cNvSpPr txBox="1"/>
          <p:nvPr/>
        </p:nvSpPr>
        <p:spPr>
          <a:xfrm>
            <a:off x="8534067" y="4883469"/>
            <a:ext cx="1475084" cy="644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12750" rtl="0" hangingPunct="0"/>
            <a:r>
              <a:rPr lang="pt-BR" sz="3589" dirty="0">
                <a:solidFill>
                  <a:srgbClr val="000000">
                    <a:lumMod val="10000"/>
                    <a:lumOff val="90000"/>
                  </a:srgbClr>
                </a:solidFill>
                <a:latin typeface="Avenir Light"/>
                <a:sym typeface="Avenir Light"/>
              </a:rPr>
              <a:t> </a:t>
            </a:r>
            <a:r>
              <a:rPr lang="pt-BR" sz="1650" b="1" dirty="0">
                <a:solidFill>
                  <a:srgbClr val="000000">
                    <a:lumMod val="10000"/>
                    <a:lumOff val="90000"/>
                  </a:srgbClr>
                </a:solidFill>
                <a:latin typeface="Quicksand Book" panose="02070303000000060000" pitchFamily="18" charset="0"/>
                <a:sym typeface="Avenir Light"/>
              </a:rPr>
              <a:t>11 4122-1616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97CFDCF-450E-4A88-87E9-24C54588D5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103" y="5111849"/>
            <a:ext cx="368064" cy="36847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1F8C7B3-E295-43C3-A200-8F5C3E8D51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686" y="5105835"/>
            <a:ext cx="367518" cy="368477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976F75FB-2D3D-4CB2-A113-5D435A42945B}"/>
              </a:ext>
            </a:extLst>
          </p:cNvPr>
          <p:cNvSpPr txBox="1"/>
          <p:nvPr/>
        </p:nvSpPr>
        <p:spPr>
          <a:xfrm>
            <a:off x="1639274" y="5076874"/>
            <a:ext cx="224292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12750" rtl="0" hangingPunct="0"/>
            <a:r>
              <a:rPr lang="pt-BR" sz="1650" b="1" dirty="0">
                <a:solidFill>
                  <a:srgbClr val="000000">
                    <a:lumMod val="10000"/>
                    <a:lumOff val="90000"/>
                  </a:srgbClr>
                </a:solidFill>
                <a:latin typeface="Quicksand Book" panose="02070303000000060000" pitchFamily="18" charset="0"/>
                <a:sym typeface="Avenir Light"/>
              </a:rPr>
              <a:t>www.floowmer.com.br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8E43FCC1-5028-4A54-B2D9-B67D6F18A4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55" y="5076874"/>
            <a:ext cx="368477" cy="368477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8D157533-EC98-406C-B1EC-1FF4255550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588" y="5867671"/>
            <a:ext cx="512825" cy="512825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4069D79-76D5-4A80-B921-B2B73F9277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38" y="5888702"/>
            <a:ext cx="554005" cy="41550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E3DC6AC6-FE31-4D70-BE32-1A1D1EA746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43" y="5857930"/>
            <a:ext cx="522566" cy="52256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422" r="30571"/>
          <a:stretch/>
        </p:blipFill>
        <p:spPr>
          <a:xfrm>
            <a:off x="11238013" y="365011"/>
            <a:ext cx="940133" cy="929148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184" y="2432206"/>
            <a:ext cx="3937362" cy="98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6665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8E8E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all" spc="512" normalizeH="0" baseline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Personalizada 1">
      <a:dk1>
        <a:srgbClr val="1C1C1C"/>
      </a:dk1>
      <a:lt1>
        <a:srgbClr val="1C1C1C"/>
      </a:lt1>
      <a:dk2>
        <a:srgbClr val="1C1C1C"/>
      </a:dk2>
      <a:lt2>
        <a:srgbClr val="1C1C1C"/>
      </a:lt2>
      <a:accent1>
        <a:srgbClr val="EA8400"/>
      </a:accent1>
      <a:accent2>
        <a:srgbClr val="708AA3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Personalizada 2">
      <a:majorFont>
        <a:latin typeface="Alfa Slab One"/>
        <a:ea typeface=""/>
        <a:cs typeface=""/>
      </a:majorFont>
      <a:minorFont>
        <a:latin typeface="Quicks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994</Words>
  <Application>Microsoft Office PowerPoint</Application>
  <PresentationFormat>Widescreen</PresentationFormat>
  <Paragraphs>134</Paragraphs>
  <Slides>13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13</vt:i4>
      </vt:variant>
    </vt:vector>
  </HeadingPairs>
  <TitlesOfParts>
    <vt:vector size="30" baseType="lpstr">
      <vt:lpstr>Aptos</vt:lpstr>
      <vt:lpstr>Arial</vt:lpstr>
      <vt:lpstr>Arial MT</vt:lpstr>
      <vt:lpstr>Avenir Book</vt:lpstr>
      <vt:lpstr>Avenir Light</vt:lpstr>
      <vt:lpstr>Calibri</vt:lpstr>
      <vt:lpstr>Century Gothic</vt:lpstr>
      <vt:lpstr>Courier New</vt:lpstr>
      <vt:lpstr>Gotham</vt:lpstr>
      <vt:lpstr>Gotham Medium</vt:lpstr>
      <vt:lpstr>Quicksand</vt:lpstr>
      <vt:lpstr>Quicksand Bold</vt:lpstr>
      <vt:lpstr>Quicksand Book</vt:lpstr>
      <vt:lpstr>Verdana</vt:lpstr>
      <vt:lpstr>Office Theme</vt:lpstr>
      <vt:lpstr>New_Template1</vt:lpstr>
      <vt:lpstr>1_Office Theme</vt:lpstr>
      <vt:lpstr>Apresentação do PowerPoint</vt:lpstr>
      <vt:lpstr>A Floowmer é uma consultoria de RH movida a desafios, onde o capital humano é o maior diferencial, veio para aliar: Experiência, Inovação, Tecnologia e Desenvolvimento de Talentos.</vt:lpstr>
      <vt:lpstr>Em um mundo onde o dinamismo é palavra-chave, as empresas não podem mais apenas olhar um pilar de sua estrutura.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Trilha de Cursos - Aqui o foco é preparar o profissional para o RH Estratégico (ou RH do Futuro)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Mayara</dc:creator>
  <cp:lastModifiedBy>Júlia de Araujo</cp:lastModifiedBy>
  <cp:revision>2</cp:revision>
  <dcterms:created xsi:type="dcterms:W3CDTF">2024-10-15T14:37:26Z</dcterms:created>
  <dcterms:modified xsi:type="dcterms:W3CDTF">2024-10-15T17:36:34Z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2024-10-15T00:00:00Z</vt:filetime>
  </property>
  <property fmtid="{D5CDD505-2E9C-101B-9397-08002B2CF9AE}" pid="5" name="Producer">
    <vt:lpwstr>Microsoft® PowerPoint® 2016</vt:lpwstr>
  </property>
</Properties>
</file>