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media/image7.jpg" ContentType="image/jpg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media/image23.jpg" ContentType="image/jpg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4" r:id="rId17"/>
    <p:sldId id="275" r:id="rId18"/>
    <p:sldId id="276" r:id="rId19"/>
    <p:sldId id="279" r:id="rId20"/>
  </p:sldIdLst>
  <p:sldSz cx="6858000" cy="9144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A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2094" y="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AD7A40-794F-4291-8F03-6C06BAB83F43}" type="doc">
      <dgm:prSet loTypeId="urn:microsoft.com/office/officeart/2005/8/layout/vList3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1A8C1197-992A-4E62-9031-433F48A7E6A0}">
      <dgm:prSet phldrT="[Texto]" custT="1"/>
      <dgm:spPr>
        <a:solidFill>
          <a:srgbClr val="BA1C1C"/>
        </a:solidFill>
      </dgm:spPr>
      <dgm:t>
        <a:bodyPr anchor="ctr"/>
        <a:lstStyle/>
        <a:p>
          <a:pPr marL="72000" algn="ctr">
            <a:lnSpc>
              <a:spcPct val="100000"/>
            </a:lnSpc>
            <a:spcBef>
              <a:spcPts val="50"/>
            </a:spcBef>
            <a:spcAft>
              <a:spcPts val="0"/>
            </a:spcAft>
          </a:pPr>
          <a:r>
            <a:rPr lang="pt-BR" sz="1600" b="1" spc="0" dirty="0" smtClean="0">
              <a:latin typeface="Georgia" panose="02040502050405020303" pitchFamily="18" charset="0"/>
              <a:cs typeface="Aharoni" panose="02010803020104030203" pitchFamily="2" charset="-79"/>
            </a:rPr>
            <a:t>PRINCIPAL MISSÃO</a:t>
          </a:r>
        </a:p>
        <a:p>
          <a:pPr marL="72000" algn="ctr">
            <a:lnSpc>
              <a:spcPct val="100000"/>
            </a:lnSpc>
            <a:spcBef>
              <a:spcPts val="50"/>
            </a:spcBef>
            <a:spcAft>
              <a:spcPts val="0"/>
            </a:spcAft>
          </a:pPr>
          <a:r>
            <a:rPr lang="pt-BR" sz="1800" b="1" spc="0" dirty="0" smtClean="0">
              <a:latin typeface="Georgia" panose="02040502050405020303" pitchFamily="18" charset="0"/>
              <a:cs typeface="Aharoni" panose="02010803020104030203" pitchFamily="2" charset="-79"/>
            </a:rPr>
            <a:t/>
          </a:r>
          <a:br>
            <a:rPr lang="pt-BR" sz="1800" b="1" spc="0" dirty="0" smtClean="0">
              <a:latin typeface="Georgia" panose="02040502050405020303" pitchFamily="18" charset="0"/>
              <a:cs typeface="Aharoni" panose="02010803020104030203" pitchFamily="2" charset="-79"/>
            </a:rPr>
          </a:br>
          <a:r>
            <a:rPr lang="pt-BR" sz="1800" dirty="0" smtClean="0"/>
            <a:t>Conquistar o título de Empresa mais Inovadora no mercado de Detecção de Incêndio.</a:t>
          </a:r>
          <a:endParaRPr lang="pt-BR" sz="1800" b="1" spc="0" dirty="0">
            <a:latin typeface="Georgia" panose="02040502050405020303" pitchFamily="18" charset="0"/>
            <a:cs typeface="Aharoni" panose="02010803020104030203" pitchFamily="2" charset="-79"/>
          </a:endParaRPr>
        </a:p>
      </dgm:t>
    </dgm:pt>
    <dgm:pt modelId="{3BA8ACD3-521F-47A6-A9F0-17D130E8975A}" type="parTrans" cxnId="{429CE4F1-F2EF-4B68-A5BF-8E36185EBC19}">
      <dgm:prSet/>
      <dgm:spPr/>
      <dgm:t>
        <a:bodyPr/>
        <a:lstStyle/>
        <a:p>
          <a:endParaRPr lang="pt-BR"/>
        </a:p>
      </dgm:t>
    </dgm:pt>
    <dgm:pt modelId="{4FE1DFB2-AAB6-4B5F-81C8-4FCDD671B685}" type="sibTrans" cxnId="{429CE4F1-F2EF-4B68-A5BF-8E36185EBC19}">
      <dgm:prSet/>
      <dgm:spPr/>
      <dgm:t>
        <a:bodyPr/>
        <a:lstStyle/>
        <a:p>
          <a:endParaRPr lang="pt-BR"/>
        </a:p>
      </dgm:t>
    </dgm:pt>
    <dgm:pt modelId="{567BCBA6-B528-4F3B-A32D-980D7CF7B583}">
      <dgm:prSet phldrT="[Texto]" custT="1"/>
      <dgm:spPr>
        <a:solidFill>
          <a:srgbClr val="BA1C1C"/>
        </a:solidFill>
      </dgm:spPr>
      <dgm:t>
        <a:bodyPr/>
        <a:lstStyle/>
        <a:p>
          <a:pPr>
            <a:spcAft>
              <a:spcPts val="0"/>
            </a:spcAft>
          </a:pPr>
          <a:r>
            <a:rPr lang="pt-BR" sz="1600" b="1" dirty="0" smtClean="0">
              <a:latin typeface="Georgia" panose="02040502050405020303" pitchFamily="18" charset="0"/>
            </a:rPr>
            <a:t>PERSPECTIVA</a:t>
          </a:r>
          <a:br>
            <a:rPr lang="pt-BR" sz="1600" b="1" dirty="0" smtClean="0">
              <a:latin typeface="Georgia" panose="02040502050405020303" pitchFamily="18" charset="0"/>
            </a:rPr>
          </a:br>
          <a:r>
            <a:rPr lang="pt-BR" sz="2000" dirty="0" smtClean="0"/>
            <a:t/>
          </a:r>
          <a:br>
            <a:rPr lang="pt-BR" sz="2000" dirty="0" smtClean="0"/>
          </a:br>
          <a:r>
            <a:rPr lang="pt-BR" sz="1800" b="0" i="0" dirty="0" smtClean="0"/>
            <a:t>Agregar maior segurança patrimonial com tecnologia de ponta e produtos acessíveis e fáceis de operar.</a:t>
          </a:r>
          <a:endParaRPr lang="pt-BR" sz="2000" dirty="0" smtClean="0"/>
        </a:p>
      </dgm:t>
    </dgm:pt>
    <dgm:pt modelId="{FC206B77-E541-4498-A765-12BCBEAE9C2D}" type="parTrans" cxnId="{ADCB57ED-70F1-4870-B727-F9F1DF291FE3}">
      <dgm:prSet/>
      <dgm:spPr/>
      <dgm:t>
        <a:bodyPr/>
        <a:lstStyle/>
        <a:p>
          <a:endParaRPr lang="pt-BR"/>
        </a:p>
      </dgm:t>
    </dgm:pt>
    <dgm:pt modelId="{B89E6ADE-9A68-44E0-A043-14333A1F285C}" type="sibTrans" cxnId="{ADCB57ED-70F1-4870-B727-F9F1DF291FE3}">
      <dgm:prSet/>
      <dgm:spPr/>
      <dgm:t>
        <a:bodyPr/>
        <a:lstStyle/>
        <a:p>
          <a:endParaRPr lang="pt-BR"/>
        </a:p>
      </dgm:t>
    </dgm:pt>
    <dgm:pt modelId="{65594744-57F6-422B-B8F8-1F86746B0F19}">
      <dgm:prSet phldrT="[Texto]" custT="1"/>
      <dgm:spPr>
        <a:solidFill>
          <a:srgbClr val="BA1C1C"/>
        </a:solidFill>
      </dgm:spPr>
      <dgm:t>
        <a:bodyPr/>
        <a:lstStyle/>
        <a:p>
          <a:pPr marL="72000">
            <a:lnSpc>
              <a:spcPct val="100000"/>
            </a:lnSpc>
            <a:spcBef>
              <a:spcPts val="100"/>
            </a:spcBef>
            <a:spcAft>
              <a:spcPts val="0"/>
            </a:spcAft>
          </a:pPr>
          <a:r>
            <a:rPr lang="pt-BR" sz="1600" b="1" dirty="0" smtClean="0">
              <a:latin typeface="Georgia" panose="02040502050405020303" pitchFamily="18" charset="0"/>
            </a:rPr>
            <a:t>VALORES</a:t>
          </a:r>
          <a:r>
            <a:rPr lang="pt-BR" sz="1800" b="1" dirty="0" smtClean="0">
              <a:latin typeface="Georgia" panose="02040502050405020303" pitchFamily="18" charset="0"/>
            </a:rPr>
            <a:t/>
          </a:r>
          <a:br>
            <a:rPr lang="pt-BR" sz="1800" b="1" dirty="0" smtClean="0">
              <a:latin typeface="Georgia" panose="02040502050405020303" pitchFamily="18" charset="0"/>
            </a:rPr>
          </a:br>
          <a:r>
            <a:rPr lang="pt-BR" sz="2000" dirty="0" smtClean="0"/>
            <a:t/>
          </a:r>
          <a:br>
            <a:rPr lang="pt-BR" sz="2000" dirty="0" smtClean="0"/>
          </a:br>
          <a:r>
            <a:rPr lang="pt-BR" sz="1800" dirty="0" smtClean="0"/>
            <a:t>Sempre manter a qualidade de nossos serviços e respeito ao Cliente como prioridade</a:t>
          </a:r>
          <a:r>
            <a:rPr lang="pt-BR" sz="1800" b="0" i="0" dirty="0" smtClean="0"/>
            <a:t>.</a:t>
          </a:r>
          <a:endParaRPr lang="pt-BR" sz="1800" dirty="0"/>
        </a:p>
      </dgm:t>
    </dgm:pt>
    <dgm:pt modelId="{161AE080-86A7-475B-A684-5094D39F84BA}" type="parTrans" cxnId="{68D9AA90-D12F-49D9-8A63-7AC3DC7D437D}">
      <dgm:prSet/>
      <dgm:spPr/>
      <dgm:t>
        <a:bodyPr/>
        <a:lstStyle/>
        <a:p>
          <a:endParaRPr lang="pt-BR"/>
        </a:p>
      </dgm:t>
    </dgm:pt>
    <dgm:pt modelId="{B95E1775-9B3A-4304-9C15-8122F1E30B2D}" type="sibTrans" cxnId="{68D9AA90-D12F-49D9-8A63-7AC3DC7D437D}">
      <dgm:prSet/>
      <dgm:spPr/>
      <dgm:t>
        <a:bodyPr/>
        <a:lstStyle/>
        <a:p>
          <a:endParaRPr lang="pt-BR"/>
        </a:p>
      </dgm:t>
    </dgm:pt>
    <dgm:pt modelId="{CC592EF6-A606-4757-9E3B-AD793455F267}" type="pres">
      <dgm:prSet presAssocID="{89AD7A40-794F-4291-8F03-6C06BAB83F43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8544F277-A633-49EA-B012-956023FE499F}" type="pres">
      <dgm:prSet presAssocID="{1A8C1197-992A-4E62-9031-433F48A7E6A0}" presName="composite" presStyleCnt="0"/>
      <dgm:spPr/>
    </dgm:pt>
    <dgm:pt modelId="{3D4D0529-32AD-4370-93DC-2FD2484739B6}" type="pres">
      <dgm:prSet presAssocID="{1A8C1197-992A-4E62-9031-433F48A7E6A0}" presName="imgShp" presStyleLbl="fgImgPlace1" presStyleIdx="0" presStyleCnt="3" custLinFactNeighborX="-21183" custLinFactNeighborY="-2025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241" t="-28467" r="-15767" b="-23928"/>
          </a:stretch>
        </a:blipFill>
      </dgm:spPr>
    </dgm:pt>
    <dgm:pt modelId="{EC276176-2E78-4612-A9CE-1CB97199727C}" type="pres">
      <dgm:prSet presAssocID="{1A8C1197-992A-4E62-9031-433F48A7E6A0}" presName="txShp" presStyleLbl="node1" presStyleIdx="0" presStyleCnt="3" custScaleX="129799" custScaleY="104021" custLinFactNeighborX="-126" custLinFactNeighborY="467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2A5B39F-DC74-4A6B-AA2D-F8E811AC942A}" type="pres">
      <dgm:prSet presAssocID="{4FE1DFB2-AAB6-4B5F-81C8-4FCDD671B685}" presName="spacing" presStyleCnt="0"/>
      <dgm:spPr/>
    </dgm:pt>
    <dgm:pt modelId="{3CA225CE-AB1E-41D2-963B-BB32B95092F8}" type="pres">
      <dgm:prSet presAssocID="{567BCBA6-B528-4F3B-A32D-980D7CF7B583}" presName="composite" presStyleCnt="0"/>
      <dgm:spPr/>
    </dgm:pt>
    <dgm:pt modelId="{F7901DF8-18EE-4DA1-8FF0-83ABA2984749}" type="pres">
      <dgm:prSet presAssocID="{567BCBA6-B528-4F3B-A32D-980D7CF7B583}" presName="imgShp" presStyleLbl="fgImgPlace1" presStyleIdx="1" presStyleCnt="3" custLinFactNeighborX="-21915" custLinFactNeighborY="-4143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403" t="-15502" r="-16347" b="-18972"/>
          </a:stretch>
        </a:blipFill>
      </dgm:spPr>
    </dgm:pt>
    <dgm:pt modelId="{0DF70EDB-21AB-47D8-8114-5EEA7E788DBE}" type="pres">
      <dgm:prSet presAssocID="{567BCBA6-B528-4F3B-A32D-980D7CF7B583}" presName="txShp" presStyleLbl="node1" presStyleIdx="1" presStyleCnt="3" custScaleX="129830" custScaleY="10567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54564ED-3EEB-4FDF-8673-2AB6CA8E34FE}" type="pres">
      <dgm:prSet presAssocID="{B89E6ADE-9A68-44E0-A043-14333A1F285C}" presName="spacing" presStyleCnt="0"/>
      <dgm:spPr/>
    </dgm:pt>
    <dgm:pt modelId="{C805627B-05DD-4491-8939-8D81492C6175}" type="pres">
      <dgm:prSet presAssocID="{65594744-57F6-422B-B8F8-1F86746B0F19}" presName="composite" presStyleCnt="0"/>
      <dgm:spPr/>
    </dgm:pt>
    <dgm:pt modelId="{6543D478-BEA2-419D-A96F-1B71BAA01D8C}" type="pres">
      <dgm:prSet presAssocID="{65594744-57F6-422B-B8F8-1F86746B0F19}" presName="imgShp" presStyleLbl="fgImgPlace1" presStyleIdx="2" presStyleCnt="3" custLinFactNeighborX="-22935" custLinFactNeighborY="-2378"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342" t="-8701" r="-14027" b="-18018"/>
          </a:stretch>
        </a:blipFill>
      </dgm:spPr>
    </dgm:pt>
    <dgm:pt modelId="{1C72A221-5D34-445D-8086-6640E932B665}" type="pres">
      <dgm:prSet presAssocID="{65594744-57F6-422B-B8F8-1F86746B0F19}" presName="txShp" presStyleLbl="node1" presStyleIdx="2" presStyleCnt="3" custScaleX="129830" custScaleY="10797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ADCB57ED-70F1-4870-B727-F9F1DF291FE3}" srcId="{89AD7A40-794F-4291-8F03-6C06BAB83F43}" destId="{567BCBA6-B528-4F3B-A32D-980D7CF7B583}" srcOrd="1" destOrd="0" parTransId="{FC206B77-E541-4498-A765-12BCBEAE9C2D}" sibTransId="{B89E6ADE-9A68-44E0-A043-14333A1F285C}"/>
    <dgm:cxn modelId="{429CE4F1-F2EF-4B68-A5BF-8E36185EBC19}" srcId="{89AD7A40-794F-4291-8F03-6C06BAB83F43}" destId="{1A8C1197-992A-4E62-9031-433F48A7E6A0}" srcOrd="0" destOrd="0" parTransId="{3BA8ACD3-521F-47A6-A9F0-17D130E8975A}" sibTransId="{4FE1DFB2-AAB6-4B5F-81C8-4FCDD671B685}"/>
    <dgm:cxn modelId="{68D9AA90-D12F-49D9-8A63-7AC3DC7D437D}" srcId="{89AD7A40-794F-4291-8F03-6C06BAB83F43}" destId="{65594744-57F6-422B-B8F8-1F86746B0F19}" srcOrd="2" destOrd="0" parTransId="{161AE080-86A7-475B-A684-5094D39F84BA}" sibTransId="{B95E1775-9B3A-4304-9C15-8122F1E30B2D}"/>
    <dgm:cxn modelId="{15BB1DDE-27B9-48D0-859F-2CA43B90FA50}" type="presOf" srcId="{89AD7A40-794F-4291-8F03-6C06BAB83F43}" destId="{CC592EF6-A606-4757-9E3B-AD793455F267}" srcOrd="0" destOrd="0" presId="urn:microsoft.com/office/officeart/2005/8/layout/vList3"/>
    <dgm:cxn modelId="{5E528269-F501-40CB-A468-D4D5B9316426}" type="presOf" srcId="{65594744-57F6-422B-B8F8-1F86746B0F19}" destId="{1C72A221-5D34-445D-8086-6640E932B665}" srcOrd="0" destOrd="0" presId="urn:microsoft.com/office/officeart/2005/8/layout/vList3"/>
    <dgm:cxn modelId="{D4C550C6-5571-420A-BF31-D30478523BCD}" type="presOf" srcId="{567BCBA6-B528-4F3B-A32D-980D7CF7B583}" destId="{0DF70EDB-21AB-47D8-8114-5EEA7E788DBE}" srcOrd="0" destOrd="0" presId="urn:microsoft.com/office/officeart/2005/8/layout/vList3"/>
    <dgm:cxn modelId="{364D2439-2BEB-411E-8198-8214276BED65}" type="presOf" srcId="{1A8C1197-992A-4E62-9031-433F48A7E6A0}" destId="{EC276176-2E78-4612-A9CE-1CB97199727C}" srcOrd="0" destOrd="0" presId="urn:microsoft.com/office/officeart/2005/8/layout/vList3"/>
    <dgm:cxn modelId="{5E430B48-0B39-466F-BF80-515BD1B36DFF}" type="presParOf" srcId="{CC592EF6-A606-4757-9E3B-AD793455F267}" destId="{8544F277-A633-49EA-B012-956023FE499F}" srcOrd="0" destOrd="0" presId="urn:microsoft.com/office/officeart/2005/8/layout/vList3"/>
    <dgm:cxn modelId="{4BCD7B10-520D-48C2-A7A1-C49459138F9A}" type="presParOf" srcId="{8544F277-A633-49EA-B012-956023FE499F}" destId="{3D4D0529-32AD-4370-93DC-2FD2484739B6}" srcOrd="0" destOrd="0" presId="urn:microsoft.com/office/officeart/2005/8/layout/vList3"/>
    <dgm:cxn modelId="{9142F8F0-8F08-4203-80A5-A327B82261F5}" type="presParOf" srcId="{8544F277-A633-49EA-B012-956023FE499F}" destId="{EC276176-2E78-4612-A9CE-1CB97199727C}" srcOrd="1" destOrd="0" presId="urn:microsoft.com/office/officeart/2005/8/layout/vList3"/>
    <dgm:cxn modelId="{063F0FB2-7094-4D67-B9BD-AFD40D6B50A8}" type="presParOf" srcId="{CC592EF6-A606-4757-9E3B-AD793455F267}" destId="{22A5B39F-DC74-4A6B-AA2D-F8E811AC942A}" srcOrd="1" destOrd="0" presId="urn:microsoft.com/office/officeart/2005/8/layout/vList3"/>
    <dgm:cxn modelId="{2EFD0AB5-D8AE-435E-A564-6280AB8B62E6}" type="presParOf" srcId="{CC592EF6-A606-4757-9E3B-AD793455F267}" destId="{3CA225CE-AB1E-41D2-963B-BB32B95092F8}" srcOrd="2" destOrd="0" presId="urn:microsoft.com/office/officeart/2005/8/layout/vList3"/>
    <dgm:cxn modelId="{42784089-9297-44F6-BF11-1815135F0383}" type="presParOf" srcId="{3CA225CE-AB1E-41D2-963B-BB32B95092F8}" destId="{F7901DF8-18EE-4DA1-8FF0-83ABA2984749}" srcOrd="0" destOrd="0" presId="urn:microsoft.com/office/officeart/2005/8/layout/vList3"/>
    <dgm:cxn modelId="{AC933D24-51CA-4D6F-BD44-26E0C20618F1}" type="presParOf" srcId="{3CA225CE-AB1E-41D2-963B-BB32B95092F8}" destId="{0DF70EDB-21AB-47D8-8114-5EEA7E788DBE}" srcOrd="1" destOrd="0" presId="urn:microsoft.com/office/officeart/2005/8/layout/vList3"/>
    <dgm:cxn modelId="{BDFDD298-C683-418A-B42C-0928C3C9B455}" type="presParOf" srcId="{CC592EF6-A606-4757-9E3B-AD793455F267}" destId="{554564ED-3EEB-4FDF-8673-2AB6CA8E34FE}" srcOrd="3" destOrd="0" presId="urn:microsoft.com/office/officeart/2005/8/layout/vList3"/>
    <dgm:cxn modelId="{9C66CF38-F1C0-40F2-A9ED-F4495365FABB}" type="presParOf" srcId="{CC592EF6-A606-4757-9E3B-AD793455F267}" destId="{C805627B-05DD-4491-8939-8D81492C6175}" srcOrd="4" destOrd="0" presId="urn:microsoft.com/office/officeart/2005/8/layout/vList3"/>
    <dgm:cxn modelId="{B8513D51-694B-4DEC-88EF-218584D86E5F}" type="presParOf" srcId="{C805627B-05DD-4491-8939-8D81492C6175}" destId="{6543D478-BEA2-419D-A96F-1B71BAA01D8C}" srcOrd="0" destOrd="0" presId="urn:microsoft.com/office/officeart/2005/8/layout/vList3"/>
    <dgm:cxn modelId="{173F1A1C-F81E-46D0-BE59-A97A673B7042}" type="presParOf" srcId="{C805627B-05DD-4491-8939-8D81492C6175}" destId="{1C72A221-5D34-445D-8086-6640E932B665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276176-2E78-4612-A9CE-1CB97199727C}">
      <dsp:nvSpPr>
        <dsp:cNvPr id="0" name=""/>
        <dsp:cNvSpPr/>
      </dsp:nvSpPr>
      <dsp:spPr>
        <a:xfrm rot="10800000">
          <a:off x="476614" y="72011"/>
          <a:ext cx="5017206" cy="1546826"/>
        </a:xfrm>
        <a:prstGeom prst="homePlate">
          <a:avLst/>
        </a:prstGeom>
        <a:solidFill>
          <a:srgbClr val="BA1C1C"/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55740" tIns="60960" rIns="113792" bIns="60960" numCol="1" spcCol="1270" anchor="ctr" anchorCtr="0">
          <a:noAutofit/>
        </a:bodyPr>
        <a:lstStyle/>
        <a:p>
          <a:pPr marL="72000"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pt-BR" sz="1600" b="1" kern="1200" spc="0" dirty="0" smtClean="0">
              <a:latin typeface="Georgia" panose="02040502050405020303" pitchFamily="18" charset="0"/>
              <a:cs typeface="Aharoni" panose="02010803020104030203" pitchFamily="2" charset="-79"/>
            </a:rPr>
            <a:t>PRINCIPAL MISSÃO</a:t>
          </a:r>
        </a:p>
        <a:p>
          <a:pPr marL="72000"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pt-BR" sz="1800" b="1" kern="1200" spc="0" dirty="0" smtClean="0">
              <a:latin typeface="Georgia" panose="02040502050405020303" pitchFamily="18" charset="0"/>
              <a:cs typeface="Aharoni" panose="02010803020104030203" pitchFamily="2" charset="-79"/>
            </a:rPr>
            <a:t/>
          </a:r>
          <a:br>
            <a:rPr lang="pt-BR" sz="1800" b="1" kern="1200" spc="0" dirty="0" smtClean="0">
              <a:latin typeface="Georgia" panose="02040502050405020303" pitchFamily="18" charset="0"/>
              <a:cs typeface="Aharoni" panose="02010803020104030203" pitchFamily="2" charset="-79"/>
            </a:rPr>
          </a:br>
          <a:r>
            <a:rPr lang="pt-BR" sz="1800" kern="1200" dirty="0" smtClean="0"/>
            <a:t>Conquistar o título de Empresa mais Inovadora no mercado de Detecção de Incêndio.</a:t>
          </a:r>
          <a:endParaRPr lang="pt-BR" sz="1800" b="1" kern="1200" spc="0" dirty="0">
            <a:latin typeface="Georgia" panose="02040502050405020303" pitchFamily="18" charset="0"/>
            <a:cs typeface="Aharoni" panose="02010803020104030203" pitchFamily="2" charset="-79"/>
          </a:endParaRPr>
        </a:p>
      </dsp:txBody>
      <dsp:txXfrm rot="10800000">
        <a:off x="863320" y="72011"/>
        <a:ext cx="4630500" cy="1546826"/>
      </dsp:txXfrm>
    </dsp:sp>
    <dsp:sp modelId="{3D4D0529-32AD-4370-93DC-2FD2484739B6}">
      <dsp:nvSpPr>
        <dsp:cNvPr id="0" name=""/>
        <dsp:cNvSpPr/>
      </dsp:nvSpPr>
      <dsp:spPr>
        <a:xfrm>
          <a:off x="0" y="2277"/>
          <a:ext cx="1487032" cy="1487032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241" t="-28467" r="-15767" b="-23928"/>
          </a:stretch>
        </a:blip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DF70EDB-21AB-47D8-8114-5EEA7E788DBE}">
      <dsp:nvSpPr>
        <dsp:cNvPr id="0" name=""/>
        <dsp:cNvSpPr/>
      </dsp:nvSpPr>
      <dsp:spPr>
        <a:xfrm rot="10800000">
          <a:off x="480586" y="1993209"/>
          <a:ext cx="5018404" cy="1571436"/>
        </a:xfrm>
        <a:prstGeom prst="homePlate">
          <a:avLst/>
        </a:prstGeom>
        <a:solidFill>
          <a:srgbClr val="BA1C1C"/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55740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pt-BR" sz="1600" b="1" kern="1200" dirty="0" smtClean="0">
              <a:latin typeface="Georgia" panose="02040502050405020303" pitchFamily="18" charset="0"/>
            </a:rPr>
            <a:t>PERSPECTIVA</a:t>
          </a:r>
          <a:br>
            <a:rPr lang="pt-BR" sz="1600" b="1" kern="1200" dirty="0" smtClean="0">
              <a:latin typeface="Georgia" panose="02040502050405020303" pitchFamily="18" charset="0"/>
            </a:rPr>
          </a:br>
          <a:r>
            <a:rPr lang="pt-BR" sz="2000" kern="1200" dirty="0" smtClean="0"/>
            <a:t/>
          </a:r>
          <a:br>
            <a:rPr lang="pt-BR" sz="2000" kern="1200" dirty="0" smtClean="0"/>
          </a:br>
          <a:r>
            <a:rPr lang="pt-BR" sz="1800" b="0" i="0" kern="1200" dirty="0" smtClean="0"/>
            <a:t>Agregar maior segurança patrimonial com tecnologia de ponta e produtos acessíveis e fáceis de operar.</a:t>
          </a:r>
          <a:endParaRPr lang="pt-BR" sz="2000" kern="1200" dirty="0" smtClean="0"/>
        </a:p>
      </dsp:txBody>
      <dsp:txXfrm rot="10800000">
        <a:off x="873445" y="1993209"/>
        <a:ext cx="4625545" cy="1571436"/>
      </dsp:txXfrm>
    </dsp:sp>
    <dsp:sp modelId="{F7901DF8-18EE-4DA1-8FF0-83ABA2984749}">
      <dsp:nvSpPr>
        <dsp:cNvPr id="0" name=""/>
        <dsp:cNvSpPr/>
      </dsp:nvSpPr>
      <dsp:spPr>
        <a:xfrm>
          <a:off x="0" y="1973804"/>
          <a:ext cx="1487032" cy="1487032"/>
        </a:xfrm>
        <a:prstGeom prst="ellipse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403" t="-15502" r="-16347" b="-18972"/>
          </a:stretch>
        </a:blip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C72A221-5D34-445D-8086-6640E932B665}">
      <dsp:nvSpPr>
        <dsp:cNvPr id="0" name=""/>
        <dsp:cNvSpPr/>
      </dsp:nvSpPr>
      <dsp:spPr>
        <a:xfrm rot="10800000">
          <a:off x="480586" y="4008537"/>
          <a:ext cx="5018404" cy="1605593"/>
        </a:xfrm>
        <a:prstGeom prst="homePlate">
          <a:avLst/>
        </a:prstGeom>
        <a:solidFill>
          <a:srgbClr val="BA1C1C"/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55740" tIns="60960" rIns="113792" bIns="60960" numCol="1" spcCol="1270" anchor="ctr" anchorCtr="0">
          <a:noAutofit/>
        </a:bodyPr>
        <a:lstStyle/>
        <a:p>
          <a:pPr marL="72000"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pt-BR" sz="1600" b="1" kern="1200" dirty="0" smtClean="0">
              <a:latin typeface="Georgia" panose="02040502050405020303" pitchFamily="18" charset="0"/>
            </a:rPr>
            <a:t>VALORES</a:t>
          </a:r>
          <a:r>
            <a:rPr lang="pt-BR" sz="1800" b="1" kern="1200" dirty="0" smtClean="0">
              <a:latin typeface="Georgia" panose="02040502050405020303" pitchFamily="18" charset="0"/>
            </a:rPr>
            <a:t/>
          </a:r>
          <a:br>
            <a:rPr lang="pt-BR" sz="1800" b="1" kern="1200" dirty="0" smtClean="0">
              <a:latin typeface="Georgia" panose="02040502050405020303" pitchFamily="18" charset="0"/>
            </a:rPr>
          </a:br>
          <a:r>
            <a:rPr lang="pt-BR" sz="2000" kern="1200" dirty="0" smtClean="0"/>
            <a:t/>
          </a:r>
          <a:br>
            <a:rPr lang="pt-BR" sz="2000" kern="1200" dirty="0" smtClean="0"/>
          </a:br>
          <a:r>
            <a:rPr lang="pt-BR" sz="1800" kern="1200" dirty="0" smtClean="0"/>
            <a:t>Sempre manter a qualidade de nossos serviços e respeito ao Cliente como prioridade</a:t>
          </a:r>
          <a:r>
            <a:rPr lang="pt-BR" sz="1800" b="0" i="0" kern="1200" dirty="0" smtClean="0"/>
            <a:t>.</a:t>
          </a:r>
          <a:endParaRPr lang="pt-BR" sz="1800" kern="1200" dirty="0"/>
        </a:p>
      </dsp:txBody>
      <dsp:txXfrm rot="10800000">
        <a:off x="881984" y="4008537"/>
        <a:ext cx="4617006" cy="1605593"/>
      </dsp:txXfrm>
    </dsp:sp>
    <dsp:sp modelId="{6543D478-BEA2-419D-A96F-1B71BAA01D8C}">
      <dsp:nvSpPr>
        <dsp:cNvPr id="0" name=""/>
        <dsp:cNvSpPr/>
      </dsp:nvSpPr>
      <dsp:spPr>
        <a:xfrm>
          <a:off x="0" y="4032455"/>
          <a:ext cx="1487032" cy="1487032"/>
        </a:xfrm>
        <a:prstGeom prst="ellipse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342" t="-8701" r="-14027" b="-18018"/>
          </a:stretch>
        </a:blip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23093-4B78-465F-A36F-D751A282F4EF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C5E7FD-CB0C-4C4E-A628-D8420F642C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4618844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BEDAF1-F444-42E0-A8B6-D7E3E271185B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6E568-CA2F-49F2-A2DE-DD443748C5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6141179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Cabeçalho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2870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Cabeçalho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2870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Cabeçalho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2870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Cabeçalho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28702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Cabeçalho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28702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Cabeçalho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28702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Cabeçalho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28702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Cabeçalho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2870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Cabeçalho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28702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Cabeçalho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28702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Cabeçalho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28702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Cabeçalho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28702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Cabeçalho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28702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Cabeçalho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28702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Cabeçalho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28702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Cabeçalho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28702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Cabeçalho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28702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Cabeçalho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2870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7D33E-AED5-4B8B-A6AE-8C85B11F3C14}" type="datetime1">
              <a:rPr lang="pt-BR" smtClean="0"/>
              <a:t>15/10/2021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F26C2-BAD2-46E3-A6F3-E63034CAEA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3694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EBD7E-02E6-461D-B38B-6EE660056033}" type="datetime1">
              <a:rPr lang="pt-BR" smtClean="0"/>
              <a:t>15/10/2021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F26C2-BAD2-46E3-A6F3-E63034CAEA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6061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F9E66-650D-42A9-83B2-69519019D05D}" type="datetime1">
              <a:rPr lang="pt-BR" smtClean="0"/>
              <a:t>15/10/2021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F26C2-BAD2-46E3-A6F3-E63034CAEA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400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BBF8B-0A36-4742-BBB8-943C7B94CDAF}" type="datetime1">
              <a:rPr lang="pt-BR" smtClean="0"/>
              <a:t>15/10/2021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F26C2-BAD2-46E3-A6F3-E63034CAEA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7105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C8CA-BB6A-4DCA-8BD9-41920476C08A}" type="datetime1">
              <a:rPr lang="pt-BR" smtClean="0"/>
              <a:t>15/10/2021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F26C2-BAD2-46E3-A6F3-E63034CAEA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594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D5671-A440-4278-9AE3-BF771C42D031}" type="datetime1">
              <a:rPr lang="pt-BR" smtClean="0"/>
              <a:t>15/10/2021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F26C2-BAD2-46E3-A6F3-E63034CAEA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5677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75C4E-4808-444E-A4AD-F3824462D6A8}" type="datetime1">
              <a:rPr lang="pt-BR" smtClean="0"/>
              <a:t>15/10/2021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F26C2-BAD2-46E3-A6F3-E63034CAEA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5838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D87FF-CFAD-437B-9BD9-3E987ECDAA52}" type="datetime1">
              <a:rPr lang="pt-BR" smtClean="0"/>
              <a:t>15/10/2021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F26C2-BAD2-46E3-A6F3-E63034CAEA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1330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FA013-3ADE-4148-A8E1-1806567FCD11}" type="datetime1">
              <a:rPr lang="pt-BR" smtClean="0"/>
              <a:t>15/10/2021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F26C2-BAD2-46E3-A6F3-E63034CAEA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0050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6A64-822F-4DB2-A357-E343A26CF327}" type="datetime1">
              <a:rPr lang="pt-BR" smtClean="0"/>
              <a:t>15/10/2021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F26C2-BAD2-46E3-A6F3-E63034CAEA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3674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C7A43-31FC-403B-AF85-656183866B39}" type="datetime1">
              <a:rPr lang="pt-BR" smtClean="0"/>
              <a:t>15/10/2021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F26C2-BAD2-46E3-A6F3-E63034CAEA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878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0F3497-ABC6-415F-998C-9C5AD562B6FE}" type="datetime1">
              <a:rPr lang="pt-BR" smtClean="0"/>
              <a:t>15/10/2021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F26C2-BAD2-46E3-A6F3-E63034CAEA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6583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29.jpeg"/><Relationship Id="rId18" Type="http://schemas.openxmlformats.org/officeDocument/2006/relationships/image" Target="../media/image34.jpeg"/><Relationship Id="rId3" Type="http://schemas.openxmlformats.org/officeDocument/2006/relationships/image" Target="../media/image24.PNG"/><Relationship Id="rId7" Type="http://schemas.microsoft.com/office/2007/relationships/hdphoto" Target="../media/hdphoto1.wdp"/><Relationship Id="rId12" Type="http://schemas.openxmlformats.org/officeDocument/2006/relationships/image" Target="../media/image28.jpeg"/><Relationship Id="rId17" Type="http://schemas.openxmlformats.org/officeDocument/2006/relationships/image" Target="../media/image33.jpe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microsoft.com/office/2007/relationships/hdphoto" Target="../media/hdphoto3.wdp"/><Relationship Id="rId5" Type="http://schemas.openxmlformats.org/officeDocument/2006/relationships/image" Target="../media/image9.png"/><Relationship Id="rId15" Type="http://schemas.openxmlformats.org/officeDocument/2006/relationships/image" Target="../media/image31.jpeg"/><Relationship Id="rId10" Type="http://schemas.openxmlformats.org/officeDocument/2006/relationships/image" Target="../media/image27.png"/><Relationship Id="rId4" Type="http://schemas.openxmlformats.org/officeDocument/2006/relationships/image" Target="../media/image2.png"/><Relationship Id="rId9" Type="http://schemas.microsoft.com/office/2007/relationships/hdphoto" Target="../media/hdphoto2.wdp"/><Relationship Id="rId1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2928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/>
          <p:cNvSpPr/>
          <p:nvPr/>
        </p:nvSpPr>
        <p:spPr>
          <a:xfrm>
            <a:off x="180999" y="361808"/>
            <a:ext cx="6458839" cy="438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0998" y="8316416"/>
            <a:ext cx="6458839" cy="438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 txBox="1"/>
          <p:nvPr/>
        </p:nvSpPr>
        <p:spPr>
          <a:xfrm>
            <a:off x="241752" y="1619672"/>
            <a:ext cx="6337330" cy="58304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107314" algn="just">
              <a:spcBef>
                <a:spcPts val="105"/>
              </a:spcBef>
            </a:pPr>
            <a:r>
              <a:rPr lang="pt-BR" dirty="0" smtClean="0">
                <a:latin typeface="Carlito"/>
                <a:cs typeface="Carlito"/>
              </a:rPr>
              <a:t>	</a:t>
            </a:r>
            <a:r>
              <a:rPr lang="pt-BR" dirty="0" smtClean="0">
                <a:cs typeface="Carlito"/>
              </a:rPr>
              <a:t>Nosso </a:t>
            </a:r>
            <a:r>
              <a:rPr lang="pt-BR" spc="-10" dirty="0" smtClean="0">
                <a:cs typeface="Carlito"/>
              </a:rPr>
              <a:t>Sistema </a:t>
            </a:r>
            <a:r>
              <a:rPr lang="pt-BR" spc="-5" dirty="0" smtClean="0">
                <a:cs typeface="Carlito"/>
              </a:rPr>
              <a:t>de Detecção </a:t>
            </a:r>
            <a:r>
              <a:rPr lang="pt-BR" dirty="0" smtClean="0">
                <a:cs typeface="Carlito"/>
              </a:rPr>
              <a:t>e Alarme </a:t>
            </a:r>
            <a:r>
              <a:rPr lang="pt-BR" spc="-5" dirty="0" smtClean="0">
                <a:cs typeface="Carlito"/>
              </a:rPr>
              <a:t>de </a:t>
            </a:r>
            <a:r>
              <a:rPr lang="pt-BR" dirty="0" smtClean="0">
                <a:cs typeface="Carlito"/>
              </a:rPr>
              <a:t>Incêndio </a:t>
            </a:r>
            <a:r>
              <a:rPr lang="pt-BR" spc="-15" dirty="0" smtClean="0">
                <a:cs typeface="Carlito"/>
              </a:rPr>
              <a:t>foi </a:t>
            </a:r>
            <a:r>
              <a:rPr lang="pt-BR" dirty="0" smtClean="0">
                <a:cs typeface="Carlito"/>
              </a:rPr>
              <a:t>criado  </a:t>
            </a:r>
            <a:r>
              <a:rPr lang="pt-BR" spc="-5" dirty="0" smtClean="0">
                <a:cs typeface="Carlito"/>
              </a:rPr>
              <a:t>pensando </a:t>
            </a:r>
            <a:r>
              <a:rPr lang="pt-BR" dirty="0" smtClean="0">
                <a:cs typeface="Carlito"/>
              </a:rPr>
              <a:t>na </a:t>
            </a:r>
            <a:r>
              <a:rPr lang="pt-BR" spc="-5" dirty="0" smtClean="0">
                <a:cs typeface="Carlito"/>
              </a:rPr>
              <a:t>facilidade, </a:t>
            </a:r>
            <a:r>
              <a:rPr lang="pt-BR" dirty="0" smtClean="0">
                <a:cs typeface="Carlito"/>
              </a:rPr>
              <a:t>agilidade e </a:t>
            </a:r>
            <a:r>
              <a:rPr lang="pt-BR" spc="-5" dirty="0" smtClean="0">
                <a:cs typeface="Carlito"/>
              </a:rPr>
              <a:t>economia </a:t>
            </a:r>
            <a:r>
              <a:rPr lang="pt-BR" dirty="0" smtClean="0">
                <a:cs typeface="Carlito"/>
              </a:rPr>
              <a:t>na </a:t>
            </a:r>
            <a:r>
              <a:rPr lang="pt-BR" spc="-5" dirty="0" smtClean="0">
                <a:cs typeface="Carlito"/>
              </a:rPr>
              <a:t>instalação. </a:t>
            </a:r>
            <a:r>
              <a:rPr lang="pt-BR" dirty="0" smtClean="0">
                <a:cs typeface="Carlito"/>
              </a:rPr>
              <a:t>As  </a:t>
            </a:r>
            <a:r>
              <a:rPr lang="pt-BR" spc="-5" dirty="0" smtClean="0">
                <a:cs typeface="Carlito"/>
              </a:rPr>
              <a:t>nossas </a:t>
            </a:r>
            <a:r>
              <a:rPr lang="pt-BR" spc="-10" dirty="0" smtClean="0">
                <a:cs typeface="Carlito"/>
              </a:rPr>
              <a:t>Centrais </a:t>
            </a:r>
            <a:r>
              <a:rPr lang="pt-BR" dirty="0" smtClean="0">
                <a:cs typeface="Carlito"/>
              </a:rPr>
              <a:t>de Alarme </a:t>
            </a:r>
            <a:r>
              <a:rPr lang="pt-BR" spc="-5" dirty="0" smtClean="0">
                <a:cs typeface="Carlito"/>
              </a:rPr>
              <a:t>de </a:t>
            </a:r>
            <a:r>
              <a:rPr lang="pt-BR" dirty="0" smtClean="0">
                <a:cs typeface="Carlito"/>
              </a:rPr>
              <a:t>Incêndio </a:t>
            </a:r>
            <a:r>
              <a:rPr lang="pt-BR" spc="-10" dirty="0" smtClean="0">
                <a:cs typeface="Carlito"/>
              </a:rPr>
              <a:t>desenvolvidas </a:t>
            </a:r>
            <a:r>
              <a:rPr lang="pt-BR" dirty="0" smtClean="0">
                <a:cs typeface="Carlito"/>
              </a:rPr>
              <a:t>e  </a:t>
            </a:r>
            <a:r>
              <a:rPr lang="pt-BR" spc="-10" dirty="0" smtClean="0">
                <a:cs typeface="Carlito"/>
              </a:rPr>
              <a:t>comercializadas </a:t>
            </a:r>
            <a:r>
              <a:rPr lang="pt-BR" spc="-5" dirty="0" smtClean="0">
                <a:cs typeface="Carlito"/>
              </a:rPr>
              <a:t>pela </a:t>
            </a:r>
            <a:r>
              <a:rPr lang="pt-BR" b="1" spc="-15" dirty="0" smtClean="0">
                <a:cs typeface="Carlito"/>
              </a:rPr>
              <a:t>WI</a:t>
            </a:r>
            <a:r>
              <a:rPr lang="pt-BR" b="1" spc="-15" dirty="0">
                <a:cs typeface="Arial"/>
              </a:rPr>
              <a:t>-</a:t>
            </a:r>
            <a:r>
              <a:rPr lang="pt-BR" b="1" spc="-15" dirty="0" smtClean="0">
                <a:solidFill>
                  <a:srgbClr val="FF0000"/>
                </a:solidFill>
                <a:cs typeface="Carlito"/>
              </a:rPr>
              <a:t>FIRE</a:t>
            </a:r>
            <a:r>
              <a:rPr lang="pt-BR" spc="-15" dirty="0" smtClean="0">
                <a:cs typeface="Carlito"/>
              </a:rPr>
              <a:t> </a:t>
            </a:r>
            <a:r>
              <a:rPr lang="pt-BR" spc="-10" dirty="0" smtClean="0">
                <a:cs typeface="Carlito"/>
              </a:rPr>
              <a:t>têm </a:t>
            </a:r>
            <a:r>
              <a:rPr lang="pt-BR" dirty="0" smtClean="0">
                <a:cs typeface="Carlito"/>
              </a:rPr>
              <a:t>capacidade </a:t>
            </a:r>
            <a:r>
              <a:rPr lang="pt-BR" spc="-15" dirty="0" smtClean="0">
                <a:cs typeface="Carlito"/>
              </a:rPr>
              <a:t>para  </a:t>
            </a:r>
            <a:r>
              <a:rPr lang="pt-BR" spc="-5" dirty="0" smtClean="0">
                <a:cs typeface="Carlito"/>
              </a:rPr>
              <a:t>supervisionar até 800 endereços/periféricos,  </a:t>
            </a:r>
            <a:r>
              <a:rPr lang="pt-BR" dirty="0" smtClean="0">
                <a:cs typeface="Carlito"/>
              </a:rPr>
              <a:t>indicando e </a:t>
            </a:r>
            <a:r>
              <a:rPr lang="pt-BR" spc="-5" dirty="0" smtClean="0">
                <a:cs typeface="Carlito"/>
              </a:rPr>
              <a:t>armazenando todos </a:t>
            </a:r>
            <a:r>
              <a:rPr lang="pt-BR" dirty="0" smtClean="0">
                <a:cs typeface="Carlito"/>
              </a:rPr>
              <a:t>os </a:t>
            </a:r>
            <a:r>
              <a:rPr lang="pt-BR" spc="-15" dirty="0" smtClean="0">
                <a:cs typeface="Carlito"/>
              </a:rPr>
              <a:t>eventos </a:t>
            </a:r>
            <a:r>
              <a:rPr lang="pt-BR" spc="-5" dirty="0" smtClean="0">
                <a:cs typeface="Carlito"/>
              </a:rPr>
              <a:t>encontrados nessa  supervisão, </a:t>
            </a:r>
            <a:r>
              <a:rPr lang="pt-BR" dirty="0" smtClean="0">
                <a:cs typeface="Carlito"/>
              </a:rPr>
              <a:t>e o </a:t>
            </a:r>
            <a:r>
              <a:rPr lang="pt-BR" spc="-5" dirty="0" smtClean="0">
                <a:cs typeface="Carlito"/>
              </a:rPr>
              <a:t>operador do </a:t>
            </a:r>
            <a:r>
              <a:rPr lang="pt-BR" spc="-10" dirty="0" smtClean="0">
                <a:cs typeface="Carlito"/>
              </a:rPr>
              <a:t>sistema tem </a:t>
            </a:r>
            <a:r>
              <a:rPr lang="pt-BR" dirty="0" smtClean="0">
                <a:cs typeface="Carlito"/>
              </a:rPr>
              <a:t>o </a:t>
            </a:r>
            <a:r>
              <a:rPr lang="pt-BR" spc="-10" dirty="0" smtClean="0">
                <a:cs typeface="Carlito"/>
              </a:rPr>
              <a:t>controle </a:t>
            </a:r>
            <a:r>
              <a:rPr lang="pt-BR" dirty="0" smtClean="0">
                <a:cs typeface="Carlito"/>
              </a:rPr>
              <a:t>de </a:t>
            </a:r>
            <a:r>
              <a:rPr lang="pt-BR" spc="-10" dirty="0" smtClean="0">
                <a:cs typeface="Carlito"/>
              </a:rPr>
              <a:t>todo  </a:t>
            </a:r>
            <a:r>
              <a:rPr lang="pt-BR" spc="-5" dirty="0" smtClean="0">
                <a:cs typeface="Carlito"/>
              </a:rPr>
              <a:t>esse</a:t>
            </a:r>
            <a:r>
              <a:rPr lang="pt-BR" spc="5" dirty="0" smtClean="0">
                <a:cs typeface="Carlito"/>
              </a:rPr>
              <a:t> </a:t>
            </a:r>
            <a:r>
              <a:rPr lang="pt-BR" spc="-10" dirty="0" smtClean="0">
                <a:cs typeface="Carlito"/>
              </a:rPr>
              <a:t>processo.</a:t>
            </a:r>
            <a:endParaRPr lang="pt-BR" dirty="0" smtClean="0">
              <a:cs typeface="Carlito"/>
            </a:endParaRPr>
          </a:p>
          <a:p>
            <a:pPr marR="5080" indent="55880" algn="just">
              <a:spcBef>
                <a:spcPts val="5"/>
              </a:spcBef>
            </a:pPr>
            <a:endParaRPr lang="pt-BR" spc="-5" dirty="0" smtClean="0">
              <a:cs typeface="Carlito"/>
            </a:endParaRPr>
          </a:p>
          <a:p>
            <a:pPr marR="5080" indent="55880" algn="just">
              <a:spcBef>
                <a:spcPts val="5"/>
              </a:spcBef>
            </a:pPr>
            <a:r>
              <a:rPr lang="pt-BR" spc="-5" dirty="0" smtClean="0">
                <a:cs typeface="Carlito"/>
              </a:rPr>
              <a:t>	Com </a:t>
            </a:r>
            <a:r>
              <a:rPr lang="pt-BR" dirty="0" smtClean="0">
                <a:cs typeface="Carlito"/>
              </a:rPr>
              <a:t>a </a:t>
            </a:r>
            <a:r>
              <a:rPr lang="pt-BR" spc="-5" dirty="0" smtClean="0">
                <a:cs typeface="Carlito"/>
              </a:rPr>
              <a:t>tecnologia WIRELESS (sem fio) </a:t>
            </a:r>
            <a:r>
              <a:rPr lang="pt-BR" spc="-10" dirty="0" smtClean="0">
                <a:cs typeface="Carlito"/>
              </a:rPr>
              <a:t>utilizada </a:t>
            </a:r>
            <a:r>
              <a:rPr lang="pt-BR" dirty="0" smtClean="0">
                <a:cs typeface="Carlito"/>
              </a:rPr>
              <a:t>em </a:t>
            </a:r>
            <a:r>
              <a:rPr lang="pt-BR" spc="-5" dirty="0" smtClean="0">
                <a:cs typeface="Carlito"/>
              </a:rPr>
              <a:t>nosso  </a:t>
            </a:r>
            <a:r>
              <a:rPr lang="pt-BR" spc="-10" dirty="0" smtClean="0">
                <a:cs typeface="Carlito"/>
              </a:rPr>
              <a:t>sistema, </a:t>
            </a:r>
            <a:r>
              <a:rPr lang="pt-BR" dirty="0" smtClean="0">
                <a:cs typeface="Carlito"/>
              </a:rPr>
              <a:t>a </a:t>
            </a:r>
            <a:r>
              <a:rPr lang="pt-BR" spc="-5" dirty="0" smtClean="0">
                <a:cs typeface="Carlito"/>
              </a:rPr>
              <a:t>comunicação </a:t>
            </a:r>
            <a:r>
              <a:rPr lang="pt-BR" dirty="0" smtClean="0">
                <a:cs typeface="Carlito"/>
              </a:rPr>
              <a:t>é </a:t>
            </a:r>
            <a:r>
              <a:rPr lang="pt-BR" spc="-5" dirty="0" smtClean="0">
                <a:cs typeface="Carlito"/>
              </a:rPr>
              <a:t>rápida </a:t>
            </a:r>
            <a:r>
              <a:rPr lang="pt-BR" dirty="0" smtClean="0">
                <a:cs typeface="Carlito"/>
              </a:rPr>
              <a:t>e </a:t>
            </a:r>
            <a:r>
              <a:rPr lang="pt-BR" spc="-10" dirty="0" smtClean="0">
                <a:cs typeface="Carlito"/>
              </a:rPr>
              <a:t>eficiente, </a:t>
            </a:r>
            <a:r>
              <a:rPr lang="pt-BR" spc="-5" dirty="0" smtClean="0">
                <a:cs typeface="Carlito"/>
              </a:rPr>
              <a:t>sem </a:t>
            </a:r>
            <a:r>
              <a:rPr lang="pt-BR" spc="-10" dirty="0" smtClean="0">
                <a:cs typeface="Carlito"/>
              </a:rPr>
              <a:t>interferências.  </a:t>
            </a:r>
            <a:r>
              <a:rPr lang="pt-BR" dirty="0" smtClean="0">
                <a:cs typeface="Carlito"/>
              </a:rPr>
              <a:t>Não </a:t>
            </a:r>
            <a:r>
              <a:rPr lang="pt-BR" spc="-5" dirty="0" smtClean="0">
                <a:cs typeface="Carlito"/>
              </a:rPr>
              <a:t>há </a:t>
            </a:r>
            <a:r>
              <a:rPr lang="pt-BR" dirty="0" smtClean="0">
                <a:cs typeface="Carlito"/>
              </a:rPr>
              <a:t>necessidade </a:t>
            </a:r>
            <a:r>
              <a:rPr lang="pt-BR" spc="-5" dirty="0" smtClean="0">
                <a:cs typeface="Carlito"/>
              </a:rPr>
              <a:t>de uma </a:t>
            </a:r>
            <a:r>
              <a:rPr lang="pt-BR" spc="-10" dirty="0" smtClean="0">
                <a:cs typeface="Carlito"/>
              </a:rPr>
              <a:t>infraestrutura própria </a:t>
            </a:r>
            <a:r>
              <a:rPr lang="pt-BR" spc="-15" dirty="0" smtClean="0">
                <a:cs typeface="Carlito"/>
              </a:rPr>
              <a:t>para </a:t>
            </a:r>
            <a:r>
              <a:rPr lang="pt-BR" spc="-10" dirty="0" smtClean="0">
                <a:cs typeface="Carlito"/>
              </a:rPr>
              <a:t>ligação;  </a:t>
            </a:r>
            <a:r>
              <a:rPr lang="pt-BR" spc="-15" dirty="0" smtClean="0">
                <a:cs typeface="Carlito"/>
              </a:rPr>
              <a:t>basta </a:t>
            </a:r>
            <a:r>
              <a:rPr lang="pt-BR" dirty="0" smtClean="0">
                <a:cs typeface="Carlito"/>
              </a:rPr>
              <a:t>o </a:t>
            </a:r>
            <a:r>
              <a:rPr lang="pt-BR" spc="-5" dirty="0" smtClean="0">
                <a:cs typeface="Carlito"/>
              </a:rPr>
              <a:t>instalador </a:t>
            </a:r>
            <a:r>
              <a:rPr lang="pt-BR" spc="-10" dirty="0" smtClean="0">
                <a:cs typeface="Carlito"/>
              </a:rPr>
              <a:t>ligar </a:t>
            </a:r>
            <a:r>
              <a:rPr lang="pt-BR" dirty="0" smtClean="0">
                <a:cs typeface="Carlito"/>
              </a:rPr>
              <a:t>o </a:t>
            </a:r>
            <a:r>
              <a:rPr lang="pt-BR" spc="-5" dirty="0" smtClean="0">
                <a:cs typeface="Carlito"/>
              </a:rPr>
              <a:t>equipamento </a:t>
            </a:r>
            <a:r>
              <a:rPr lang="pt-BR" dirty="0" smtClean="0">
                <a:cs typeface="Carlito"/>
              </a:rPr>
              <a:t>na </a:t>
            </a:r>
            <a:r>
              <a:rPr lang="pt-BR" spc="-10" dirty="0" smtClean="0">
                <a:cs typeface="Carlito"/>
              </a:rPr>
              <a:t>bateria </a:t>
            </a:r>
            <a:r>
              <a:rPr lang="pt-BR" dirty="0" smtClean="0">
                <a:cs typeface="Carlito"/>
              </a:rPr>
              <a:t>e </a:t>
            </a:r>
            <a:r>
              <a:rPr lang="pt-BR" spc="-10" dirty="0" smtClean="0">
                <a:cs typeface="Carlito"/>
              </a:rPr>
              <a:t>rede </a:t>
            </a:r>
            <a:r>
              <a:rPr lang="pt-BR" spc="-5" dirty="0" smtClean="0">
                <a:cs typeface="Carlito"/>
              </a:rPr>
              <a:t>elétrica  </a:t>
            </a:r>
            <a:r>
              <a:rPr lang="pt-BR" dirty="0" smtClean="0">
                <a:cs typeface="Carlito"/>
              </a:rPr>
              <a:t>(110/220V) e</a:t>
            </a:r>
            <a:r>
              <a:rPr lang="pt-BR" spc="-45" dirty="0" smtClean="0">
                <a:cs typeface="Carlito"/>
              </a:rPr>
              <a:t> </a:t>
            </a:r>
            <a:r>
              <a:rPr lang="pt-BR" spc="-15" dirty="0" smtClean="0">
                <a:cs typeface="Carlito"/>
              </a:rPr>
              <a:t>pronto!!</a:t>
            </a:r>
          </a:p>
          <a:p>
            <a:pPr marR="5080" indent="55880" algn="just">
              <a:spcBef>
                <a:spcPts val="5"/>
              </a:spcBef>
            </a:pPr>
            <a:endParaRPr lang="pt-BR" spc="-15" dirty="0">
              <a:cs typeface="Carlito"/>
            </a:endParaRPr>
          </a:p>
          <a:p>
            <a:pPr marR="5080" indent="55880" algn="just">
              <a:spcBef>
                <a:spcPts val="5"/>
              </a:spcBef>
            </a:pPr>
            <a:r>
              <a:rPr lang="pt-BR" spc="-15" dirty="0" smtClean="0">
                <a:cs typeface="Carlito"/>
              </a:rPr>
              <a:t>	 Atestamos para </a:t>
            </a:r>
            <a:r>
              <a:rPr lang="pt-BR" spc="-5" dirty="0" smtClean="0">
                <a:cs typeface="Carlito"/>
              </a:rPr>
              <a:t>quaisquer fins, </a:t>
            </a:r>
            <a:r>
              <a:rPr lang="pt-BR" dirty="0" smtClean="0">
                <a:cs typeface="Carlito"/>
              </a:rPr>
              <a:t>que </a:t>
            </a:r>
            <a:r>
              <a:rPr lang="pt-BR" spc="-5" dirty="0" smtClean="0">
                <a:cs typeface="Carlito"/>
              </a:rPr>
              <a:t>nosso </a:t>
            </a:r>
            <a:r>
              <a:rPr lang="pt-BR" spc="-10" dirty="0" smtClean="0">
                <a:cs typeface="Carlito"/>
              </a:rPr>
              <a:t>Sistema  </a:t>
            </a:r>
            <a:r>
              <a:rPr lang="pt-BR" dirty="0" smtClean="0">
                <a:cs typeface="Carlito"/>
              </a:rPr>
              <a:t>de A</a:t>
            </a:r>
            <a:r>
              <a:rPr lang="pt-BR" spc="5" dirty="0" smtClean="0">
                <a:cs typeface="Carlito"/>
              </a:rPr>
              <a:t>larme </a:t>
            </a:r>
            <a:r>
              <a:rPr lang="pt-BR" dirty="0" smtClean="0">
                <a:cs typeface="Carlito"/>
              </a:rPr>
              <a:t>de Incêndio </a:t>
            </a:r>
            <a:r>
              <a:rPr lang="pt-BR" b="1" dirty="0" smtClean="0">
                <a:cs typeface="Carlito"/>
              </a:rPr>
              <a:t>Wi-Fire</a:t>
            </a:r>
            <a:r>
              <a:rPr lang="pt-BR" dirty="0" smtClean="0">
                <a:cs typeface="Carlito"/>
              </a:rPr>
              <a:t>, </a:t>
            </a:r>
            <a:r>
              <a:rPr lang="pt-BR" spc="-15" dirty="0" smtClean="0">
                <a:cs typeface="Carlito"/>
              </a:rPr>
              <a:t>está </a:t>
            </a:r>
            <a:r>
              <a:rPr lang="pt-BR" dirty="0" smtClean="0">
                <a:cs typeface="Carlito"/>
              </a:rPr>
              <a:t>em </a:t>
            </a:r>
            <a:r>
              <a:rPr lang="pt-BR" spc="-10" dirty="0" smtClean="0">
                <a:cs typeface="Carlito"/>
              </a:rPr>
              <a:t>conformidade </a:t>
            </a:r>
            <a:r>
              <a:rPr lang="pt-BR" spc="-5" dirty="0" smtClean="0">
                <a:cs typeface="Carlito"/>
              </a:rPr>
              <a:t>com </a:t>
            </a:r>
            <a:r>
              <a:rPr lang="pt-BR" dirty="0" smtClean="0">
                <a:cs typeface="Carlito"/>
              </a:rPr>
              <a:t>a </a:t>
            </a:r>
            <a:r>
              <a:rPr lang="pt-BR" spc="5" dirty="0" smtClean="0">
                <a:cs typeface="Carlito"/>
              </a:rPr>
              <a:t>norma </a:t>
            </a:r>
            <a:r>
              <a:rPr lang="pt-BR" dirty="0" smtClean="0">
                <a:cs typeface="Carlito"/>
              </a:rPr>
              <a:t>ABNT </a:t>
            </a:r>
            <a:r>
              <a:rPr lang="pt-BR" spc="-5" dirty="0" smtClean="0">
                <a:cs typeface="Carlito"/>
              </a:rPr>
              <a:t>NBR </a:t>
            </a:r>
            <a:r>
              <a:rPr lang="pt-BR" dirty="0" smtClean="0">
                <a:cs typeface="Carlito"/>
              </a:rPr>
              <a:t>ISO 7240 - </a:t>
            </a:r>
            <a:r>
              <a:rPr lang="pt-BR" spc="-10" dirty="0" smtClean="0">
                <a:cs typeface="Carlito"/>
              </a:rPr>
              <a:t>parte</a:t>
            </a:r>
            <a:r>
              <a:rPr lang="pt-BR" spc="-15" dirty="0" smtClean="0">
                <a:cs typeface="Carlito"/>
              </a:rPr>
              <a:t> </a:t>
            </a:r>
            <a:r>
              <a:rPr lang="pt-BR" dirty="0" smtClean="0">
                <a:cs typeface="Carlito"/>
              </a:rPr>
              <a:t>25.</a:t>
            </a:r>
            <a:endParaRPr lang="pt-BR" spc="-15" dirty="0" smtClean="0">
              <a:cs typeface="Carlito"/>
            </a:endParaRPr>
          </a:p>
          <a:p>
            <a:pPr marR="5080" indent="55880" algn="just">
              <a:spcBef>
                <a:spcPts val="5"/>
              </a:spcBef>
            </a:pPr>
            <a:endParaRPr lang="pt-BR" spc="-15" dirty="0">
              <a:cs typeface="Carlito"/>
            </a:endParaRPr>
          </a:p>
          <a:p>
            <a:pPr marR="5080" indent="55880" algn="ctr">
              <a:spcBef>
                <a:spcPts val="5"/>
              </a:spcBef>
            </a:pPr>
            <a:r>
              <a:rPr lang="pt-BR" spc="-25" dirty="0" smtClean="0">
                <a:cs typeface="Carlito"/>
              </a:rPr>
              <a:t> </a:t>
            </a:r>
          </a:p>
          <a:p>
            <a:pPr marR="5080" indent="55880" algn="ctr">
              <a:spcBef>
                <a:spcPts val="5"/>
              </a:spcBef>
            </a:pPr>
            <a:r>
              <a:rPr lang="pt-BR" b="1" spc="-5" dirty="0" smtClean="0">
                <a:cs typeface="Carlito"/>
              </a:rPr>
              <a:t>Para </a:t>
            </a:r>
            <a:r>
              <a:rPr lang="pt-BR" b="1" spc="-5" dirty="0">
                <a:cs typeface="Carlito"/>
              </a:rPr>
              <a:t>conhecer todas as facilidades oferecidas por esse  equipamento, aprecie nosso e-book.</a:t>
            </a:r>
          </a:p>
        </p:txBody>
      </p:sp>
    </p:spTree>
    <p:extLst>
      <p:ext uri="{BB962C8B-B14F-4D97-AF65-F5344CB8AC3E}">
        <p14:creationId xmlns:p14="http://schemas.microsoft.com/office/powerpoint/2010/main" val="327804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/>
          <p:cNvSpPr/>
          <p:nvPr/>
        </p:nvSpPr>
        <p:spPr>
          <a:xfrm>
            <a:off x="180999" y="361808"/>
            <a:ext cx="6458839" cy="438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0998" y="8316416"/>
            <a:ext cx="6458839" cy="438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343348572"/>
              </p:ext>
            </p:extLst>
          </p:nvPr>
        </p:nvGraphicFramePr>
        <p:xfrm>
          <a:off x="504128" y="1691680"/>
          <a:ext cx="5812580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59031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/>
          <p:cNvSpPr/>
          <p:nvPr/>
        </p:nvSpPr>
        <p:spPr>
          <a:xfrm>
            <a:off x="180999" y="361808"/>
            <a:ext cx="6458839" cy="438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0998" y="8316416"/>
            <a:ext cx="6458839" cy="438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CaixaDeTexto 1"/>
          <p:cNvSpPr txBox="1"/>
          <p:nvPr/>
        </p:nvSpPr>
        <p:spPr>
          <a:xfrm>
            <a:off x="476672" y="1187624"/>
            <a:ext cx="597666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pt-BR" sz="2800" b="1" dirty="0">
                <a:solidFill>
                  <a:srgbClr val="FF0000"/>
                </a:solidFill>
              </a:rPr>
              <a:t>AVCB FÁCIL </a:t>
            </a:r>
            <a:r>
              <a:rPr lang="pt-BR" sz="2800" b="1" dirty="0" smtClean="0">
                <a:solidFill>
                  <a:srgbClr val="FF0000"/>
                </a:solidFill>
              </a:rPr>
              <a:t>…</a:t>
            </a:r>
          </a:p>
          <a:p>
            <a:pPr algn="ctr" fontAlgn="base"/>
            <a:endParaRPr lang="pt-BR" sz="2800" b="1" dirty="0">
              <a:solidFill>
                <a:srgbClr val="FF0000"/>
              </a:solidFill>
            </a:endParaRPr>
          </a:p>
          <a:p>
            <a:pPr algn="ctr" fontAlgn="base"/>
            <a:r>
              <a:rPr lang="pt-BR" sz="2400" dirty="0"/>
              <a:t>Nossos equipamentos atendem à norma NBR 17240 e são homologados pela </a:t>
            </a:r>
            <a:r>
              <a:rPr lang="pt-BR" sz="2400" dirty="0">
                <a:solidFill>
                  <a:srgbClr val="00B050"/>
                </a:solidFill>
              </a:rPr>
              <a:t>Anatel</a:t>
            </a:r>
            <a:r>
              <a:rPr lang="pt-BR" sz="2400" dirty="0"/>
              <a:t>.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892" y="2880395"/>
            <a:ext cx="3067050" cy="1350268"/>
          </a:xfrm>
          <a:prstGeom prst="rect">
            <a:avLst/>
          </a:prstGeom>
        </p:spPr>
      </p:pic>
      <p:sp>
        <p:nvSpPr>
          <p:cNvPr id="7" name="object 4"/>
          <p:cNvSpPr/>
          <p:nvPr/>
        </p:nvSpPr>
        <p:spPr>
          <a:xfrm>
            <a:off x="1228114" y="4233317"/>
            <a:ext cx="4473780" cy="3622399"/>
          </a:xfrm>
          <a:prstGeom prst="rect">
            <a:avLst/>
          </a:prstGeom>
          <a:blipFill>
            <a:blip r:embed="rId5" cstate="print"/>
            <a:srcRect/>
            <a:stretch>
              <a:fillRect l="-103776" r="-22642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09374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/>
          <p:cNvSpPr/>
          <p:nvPr/>
        </p:nvSpPr>
        <p:spPr>
          <a:xfrm>
            <a:off x="180999" y="361808"/>
            <a:ext cx="6458839" cy="438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0998" y="8316416"/>
            <a:ext cx="6458839" cy="438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281453" y="1158940"/>
            <a:ext cx="6257925" cy="890940"/>
          </a:xfrm>
          <a:custGeom>
            <a:avLst/>
            <a:gdLst>
              <a:gd name="T0" fmla="*/ 9852 w 9853"/>
              <a:gd name="T1" fmla="*/ 0 h 466"/>
              <a:gd name="T2" fmla="*/ 0 w 9853"/>
              <a:gd name="T3" fmla="*/ 0 h 466"/>
              <a:gd name="T4" fmla="*/ 0 w 9853"/>
              <a:gd name="T5" fmla="*/ 465 h 466"/>
              <a:gd name="T6" fmla="*/ 9852 w 9853"/>
              <a:gd name="T7" fmla="*/ 465 h 466"/>
              <a:gd name="T8" fmla="*/ 9852 w 9853"/>
              <a:gd name="T9" fmla="*/ 0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53" h="466">
                <a:moveTo>
                  <a:pt x="9852" y="0"/>
                </a:moveTo>
                <a:lnTo>
                  <a:pt x="0" y="0"/>
                </a:lnTo>
                <a:lnTo>
                  <a:pt x="0" y="465"/>
                </a:lnTo>
                <a:lnTo>
                  <a:pt x="9852" y="465"/>
                </a:lnTo>
                <a:lnTo>
                  <a:pt x="9852" y="0"/>
                </a:lnTo>
                <a:close/>
              </a:path>
            </a:pathLst>
          </a:cu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t-BR" dirty="0" smtClean="0"/>
              <a:t>Todos os equipamentos (sirenes, botoeiras, sensores de fumaça, termovelicimétricos, relés de acionamento, são cadastrados e supervisionados pela CENTRAL DE ALARME DE INCÊDIO </a:t>
            </a:r>
            <a:r>
              <a:rPr lang="pt-BR" b="1" dirty="0" smtClean="0"/>
              <a:t>WI-</a:t>
            </a:r>
            <a:r>
              <a:rPr lang="pt-BR" b="1" dirty="0" smtClean="0">
                <a:solidFill>
                  <a:srgbClr val="FF0000"/>
                </a:solidFill>
              </a:rPr>
              <a:t>FIRE</a:t>
            </a:r>
            <a:r>
              <a:rPr lang="pt-BR" dirty="0" smtClean="0"/>
              <a:t>.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67"/>
          <a:stretch/>
        </p:blipFill>
        <p:spPr>
          <a:xfrm>
            <a:off x="-27878" y="3138687"/>
            <a:ext cx="6876585" cy="3947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582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/>
          <p:cNvSpPr/>
          <p:nvPr/>
        </p:nvSpPr>
        <p:spPr>
          <a:xfrm>
            <a:off x="180999" y="361808"/>
            <a:ext cx="6458839" cy="438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0998" y="8316416"/>
            <a:ext cx="6458839" cy="438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04" y="985034"/>
            <a:ext cx="78756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1295499" y="1102479"/>
            <a:ext cx="49505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i="1" dirty="0" smtClean="0">
                <a:solidFill>
                  <a:schemeClr val="bg1">
                    <a:lumMod val="50000"/>
                  </a:schemeClr>
                </a:solidFill>
              </a:rPr>
              <a:t>CENTRAL DE ALARME DE INCÊNDIO</a:t>
            </a:r>
            <a:endParaRPr lang="pt-B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617" y="2339752"/>
            <a:ext cx="2895600" cy="4078224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462155" y="6732240"/>
            <a:ext cx="58965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65" marR="5080" indent="432000" algn="just">
              <a:lnSpc>
                <a:spcPct val="100000"/>
              </a:lnSpc>
              <a:spcBef>
                <a:spcPts val="100"/>
              </a:spcBef>
            </a:pPr>
            <a:r>
              <a:rPr lang="pt-BR" dirty="0" smtClean="0">
                <a:cs typeface="Carlito"/>
              </a:rPr>
              <a:t>A </a:t>
            </a:r>
            <a:r>
              <a:rPr lang="pt-BR" spc="-10" dirty="0" smtClean="0">
                <a:cs typeface="Carlito"/>
              </a:rPr>
              <a:t>Central </a:t>
            </a:r>
            <a:r>
              <a:rPr lang="pt-BR" spc="-25" dirty="0" smtClean="0">
                <a:cs typeface="Carlito"/>
              </a:rPr>
              <a:t>Wi</a:t>
            </a:r>
            <a:r>
              <a:rPr lang="pt-BR" spc="-25" dirty="0" smtClean="0">
                <a:cs typeface="Arial"/>
              </a:rPr>
              <a:t>-</a:t>
            </a:r>
            <a:r>
              <a:rPr lang="pt-BR" spc="-25" dirty="0" smtClean="0">
                <a:cs typeface="Carlito"/>
              </a:rPr>
              <a:t>Fire </a:t>
            </a:r>
            <a:r>
              <a:rPr lang="pt-BR" spc="-5" dirty="0" smtClean="0">
                <a:cs typeface="Carlito"/>
              </a:rPr>
              <a:t>vem acompanhada de um adaptador </a:t>
            </a:r>
            <a:r>
              <a:rPr lang="pt-BR" spc="-10" dirty="0" smtClean="0">
                <a:cs typeface="Carlito"/>
              </a:rPr>
              <a:t>AC/DC </a:t>
            </a:r>
            <a:r>
              <a:rPr lang="pt-BR" dirty="0" smtClean="0">
                <a:cs typeface="Carlito"/>
              </a:rPr>
              <a:t>12V </a:t>
            </a:r>
            <a:r>
              <a:rPr lang="pt-BR" spc="-15" dirty="0" smtClean="0">
                <a:cs typeface="Carlito"/>
              </a:rPr>
              <a:t>(Fonte </a:t>
            </a:r>
            <a:r>
              <a:rPr lang="pt-BR" spc="-5" dirty="0" smtClean="0">
                <a:cs typeface="Carlito"/>
              </a:rPr>
              <a:t>de </a:t>
            </a:r>
            <a:r>
              <a:rPr lang="pt-BR" spc="-10" dirty="0" smtClean="0">
                <a:cs typeface="Carlito"/>
              </a:rPr>
              <a:t>alimentação) fácil </a:t>
            </a:r>
            <a:r>
              <a:rPr lang="pt-BR" spc="-5" dirty="0" smtClean="0">
                <a:cs typeface="Carlito"/>
              </a:rPr>
              <a:t>de </a:t>
            </a:r>
            <a:r>
              <a:rPr lang="pt-BR" dirty="0" smtClean="0">
                <a:cs typeface="Carlito"/>
              </a:rPr>
              <a:t>ser usada, </a:t>
            </a:r>
            <a:r>
              <a:rPr lang="pt-BR" spc="-15" dirty="0" smtClean="0">
                <a:cs typeface="Carlito"/>
              </a:rPr>
              <a:t>basta </a:t>
            </a:r>
            <a:r>
              <a:rPr lang="pt-BR" spc="-10" dirty="0" smtClean="0">
                <a:cs typeface="Carlito"/>
              </a:rPr>
              <a:t>ligar </a:t>
            </a:r>
            <a:r>
              <a:rPr lang="pt-BR" spc="-5" dirty="0" smtClean="0">
                <a:cs typeface="Carlito"/>
              </a:rPr>
              <a:t>na tomada (110/220V) </a:t>
            </a:r>
            <a:r>
              <a:rPr lang="pt-BR" dirty="0" smtClean="0">
                <a:cs typeface="Carlito"/>
              </a:rPr>
              <a:t>e </a:t>
            </a:r>
            <a:r>
              <a:rPr lang="pt-BR" spc="-10" dirty="0" smtClean="0">
                <a:cs typeface="Carlito"/>
              </a:rPr>
              <a:t>conectar </a:t>
            </a:r>
            <a:r>
              <a:rPr lang="pt-BR" spc="-5" dirty="0" smtClean="0">
                <a:cs typeface="Carlito"/>
              </a:rPr>
              <a:t>na </a:t>
            </a:r>
            <a:r>
              <a:rPr lang="pt-BR" spc="-10" dirty="0" smtClean="0">
                <a:cs typeface="Carlito"/>
              </a:rPr>
              <a:t>Central.</a:t>
            </a:r>
            <a:endParaRPr lang="pt-BR" dirty="0">
              <a:cs typeface="Carlito"/>
            </a:endParaRPr>
          </a:p>
        </p:txBody>
      </p:sp>
    </p:spTree>
    <p:extLst>
      <p:ext uri="{BB962C8B-B14F-4D97-AF65-F5344CB8AC3E}">
        <p14:creationId xmlns:p14="http://schemas.microsoft.com/office/powerpoint/2010/main" val="82727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/>
          <p:cNvSpPr/>
          <p:nvPr/>
        </p:nvSpPr>
        <p:spPr>
          <a:xfrm>
            <a:off x="180999" y="361808"/>
            <a:ext cx="6458839" cy="438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0998" y="8316416"/>
            <a:ext cx="6458839" cy="438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04" y="985034"/>
            <a:ext cx="78756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1295499" y="1102479"/>
            <a:ext cx="49505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i="1" dirty="0" smtClean="0">
                <a:solidFill>
                  <a:schemeClr val="bg1">
                    <a:lumMod val="50000"/>
                  </a:schemeClr>
                </a:solidFill>
              </a:rPr>
              <a:t>ACIONADOR MANUAL DE ALARME</a:t>
            </a:r>
            <a:endParaRPr lang="pt-B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object 2"/>
          <p:cNvSpPr/>
          <p:nvPr/>
        </p:nvSpPr>
        <p:spPr>
          <a:xfrm>
            <a:off x="1744143" y="2657291"/>
            <a:ext cx="3332549" cy="33375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CaixaDeTexto 1"/>
          <p:cNvSpPr txBox="1"/>
          <p:nvPr/>
        </p:nvSpPr>
        <p:spPr>
          <a:xfrm>
            <a:off x="272917" y="6444208"/>
            <a:ext cx="62749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200025" indent="432000" algn="just">
              <a:lnSpc>
                <a:spcPct val="100000"/>
              </a:lnSpc>
              <a:spcBef>
                <a:spcPts val="100"/>
              </a:spcBef>
            </a:pPr>
            <a:r>
              <a:rPr lang="pt-BR" dirty="0" smtClean="0">
                <a:cs typeface="Carlito"/>
              </a:rPr>
              <a:t>O Acionador Manual, ou  “</a:t>
            </a:r>
            <a:r>
              <a:rPr lang="pt-BR" spc="-15" dirty="0" smtClean="0">
                <a:cs typeface="Carlito"/>
              </a:rPr>
              <a:t>Botoeira” </a:t>
            </a:r>
            <a:r>
              <a:rPr lang="pt-BR" spc="-10" dirty="0" smtClean="0">
                <a:cs typeface="Carlito"/>
              </a:rPr>
              <a:t>tem </a:t>
            </a:r>
            <a:r>
              <a:rPr lang="pt-BR" dirty="0" smtClean="0">
                <a:cs typeface="Carlito"/>
              </a:rPr>
              <a:t>a </a:t>
            </a:r>
            <a:r>
              <a:rPr lang="pt-BR" spc="-5" dirty="0" smtClean="0">
                <a:cs typeface="Carlito"/>
              </a:rPr>
              <a:t>função de enviar um sinal de </a:t>
            </a:r>
            <a:r>
              <a:rPr lang="pt-BR" spc="-10" dirty="0" smtClean="0">
                <a:cs typeface="Carlito"/>
              </a:rPr>
              <a:t>disparo </a:t>
            </a:r>
            <a:r>
              <a:rPr lang="pt-BR" spc="-5" dirty="0" smtClean="0">
                <a:cs typeface="Carlito"/>
              </a:rPr>
              <a:t>de </a:t>
            </a:r>
            <a:r>
              <a:rPr lang="pt-BR" dirty="0" smtClean="0">
                <a:cs typeface="Carlito"/>
              </a:rPr>
              <a:t>alarme </a:t>
            </a:r>
            <a:r>
              <a:rPr lang="pt-BR" spc="-15" dirty="0" smtClean="0">
                <a:cs typeface="Carlito"/>
              </a:rPr>
              <a:t>para </a:t>
            </a:r>
            <a:r>
              <a:rPr lang="pt-BR" dirty="0" smtClean="0">
                <a:cs typeface="Carlito"/>
              </a:rPr>
              <a:t>a </a:t>
            </a:r>
            <a:r>
              <a:rPr lang="pt-BR" spc="-10" dirty="0" smtClean="0">
                <a:cs typeface="Carlito"/>
              </a:rPr>
              <a:t>Central </a:t>
            </a:r>
            <a:r>
              <a:rPr lang="pt-BR" spc="-5" dirty="0" smtClean="0">
                <a:cs typeface="Carlito"/>
              </a:rPr>
              <a:t>assim que o botão for pressionado</a:t>
            </a:r>
            <a:r>
              <a:rPr lang="pt-BR" spc="-65" dirty="0" smtClean="0">
                <a:cs typeface="Arial"/>
              </a:rPr>
              <a:t>. </a:t>
            </a:r>
            <a:r>
              <a:rPr lang="pt-BR" spc="-160" dirty="0" smtClean="0">
                <a:cs typeface="Arial"/>
              </a:rPr>
              <a:t>A </a:t>
            </a:r>
            <a:r>
              <a:rPr lang="pt-BR" spc="-80" dirty="0" smtClean="0">
                <a:cs typeface="Arial"/>
              </a:rPr>
              <a:t>Central </a:t>
            </a:r>
            <a:r>
              <a:rPr lang="pt-BR" spc="-45" dirty="0" smtClean="0">
                <a:cs typeface="Arial"/>
              </a:rPr>
              <a:t>entra </a:t>
            </a:r>
            <a:r>
              <a:rPr lang="pt-BR" spc="-85" dirty="0" smtClean="0">
                <a:cs typeface="Arial"/>
              </a:rPr>
              <a:t>em </a:t>
            </a:r>
            <a:r>
              <a:rPr lang="pt-BR" spc="-30" dirty="0" smtClean="0">
                <a:cs typeface="Arial"/>
              </a:rPr>
              <a:t>Modo </a:t>
            </a:r>
            <a:r>
              <a:rPr lang="pt-BR" spc="-85" dirty="0" smtClean="0">
                <a:cs typeface="Arial"/>
              </a:rPr>
              <a:t>de </a:t>
            </a:r>
            <a:r>
              <a:rPr lang="pt-BR" spc="-50" dirty="0" smtClean="0">
                <a:cs typeface="Arial"/>
              </a:rPr>
              <a:t>“Pré-Alarme” </a:t>
            </a:r>
            <a:r>
              <a:rPr lang="pt-BR" spc="-30" dirty="0" smtClean="0">
                <a:cs typeface="Arial"/>
              </a:rPr>
              <a:t>por </a:t>
            </a:r>
            <a:r>
              <a:rPr lang="pt-BR" spc="-90" dirty="0" smtClean="0">
                <a:cs typeface="Arial"/>
              </a:rPr>
              <a:t>120 </a:t>
            </a:r>
            <a:r>
              <a:rPr lang="pt-BR" spc="-105" dirty="0" smtClean="0">
                <a:cs typeface="Arial"/>
              </a:rPr>
              <a:t>segundos.</a:t>
            </a:r>
            <a:r>
              <a:rPr lang="pt-BR" dirty="0" smtClean="0">
                <a:cs typeface="Arial"/>
              </a:rPr>
              <a:t> </a:t>
            </a:r>
            <a:r>
              <a:rPr lang="pt-BR" spc="-5" dirty="0" smtClean="0">
                <a:cs typeface="Carlito"/>
              </a:rPr>
              <a:t>Sua </a:t>
            </a:r>
            <a:r>
              <a:rPr lang="pt-BR" spc="-10" dirty="0" smtClean="0">
                <a:cs typeface="Carlito"/>
              </a:rPr>
              <a:t>fixação </a:t>
            </a:r>
            <a:r>
              <a:rPr lang="pt-BR" spc="-5" dirty="0" smtClean="0">
                <a:cs typeface="Carlito"/>
              </a:rPr>
              <a:t>na parede </a:t>
            </a:r>
            <a:r>
              <a:rPr lang="pt-BR" dirty="0" smtClean="0">
                <a:cs typeface="Carlito"/>
              </a:rPr>
              <a:t>é </a:t>
            </a:r>
            <a:r>
              <a:rPr lang="pt-BR" spc="-15" dirty="0" smtClean="0">
                <a:cs typeface="Carlito"/>
              </a:rPr>
              <a:t>feita </a:t>
            </a:r>
            <a:r>
              <a:rPr lang="pt-BR" spc="-5" dirty="0" smtClean="0">
                <a:cs typeface="Carlito"/>
              </a:rPr>
              <a:t>pela </a:t>
            </a:r>
            <a:r>
              <a:rPr lang="pt-BR" spc="-10" dirty="0" smtClean="0">
                <a:cs typeface="Carlito"/>
              </a:rPr>
              <a:t>parte inferior </a:t>
            </a:r>
            <a:r>
              <a:rPr lang="pt-BR" spc="-5" dirty="0" smtClean="0">
                <a:cs typeface="Carlito"/>
              </a:rPr>
              <a:t>da </a:t>
            </a:r>
            <a:r>
              <a:rPr lang="pt-BR" spc="-10" dirty="0" smtClean="0">
                <a:cs typeface="Carlito"/>
              </a:rPr>
              <a:t>própria </a:t>
            </a:r>
            <a:r>
              <a:rPr lang="pt-BR" spc="-15" dirty="0" smtClean="0">
                <a:cs typeface="Carlito"/>
              </a:rPr>
              <a:t>caixa através </a:t>
            </a:r>
            <a:r>
              <a:rPr lang="pt-BR" spc="-5" dirty="0" smtClean="0">
                <a:cs typeface="Carlito"/>
              </a:rPr>
              <a:t>de </a:t>
            </a:r>
            <a:r>
              <a:rPr lang="pt-BR" spc="-10" dirty="0" smtClean="0">
                <a:cs typeface="Carlito"/>
              </a:rPr>
              <a:t>parafusos </a:t>
            </a:r>
            <a:r>
              <a:rPr lang="pt-BR" dirty="0" smtClean="0">
                <a:cs typeface="Carlito"/>
              </a:rPr>
              <a:t>e </a:t>
            </a:r>
            <a:r>
              <a:rPr lang="pt-BR" spc="-5" dirty="0" smtClean="0">
                <a:cs typeface="Carlito"/>
              </a:rPr>
              <a:t>buchas  </a:t>
            </a:r>
            <a:r>
              <a:rPr lang="pt-BR" dirty="0" smtClean="0">
                <a:cs typeface="Carlito"/>
              </a:rPr>
              <a:t>e </a:t>
            </a:r>
            <a:r>
              <a:rPr lang="pt-BR" spc="-5" dirty="0" smtClean="0">
                <a:cs typeface="Carlito"/>
              </a:rPr>
              <a:t>deve </a:t>
            </a:r>
            <a:r>
              <a:rPr lang="pt-BR" spc="-10" dirty="0" smtClean="0">
                <a:cs typeface="Carlito"/>
              </a:rPr>
              <a:t>estar </a:t>
            </a:r>
            <a:r>
              <a:rPr lang="pt-BR" dirty="0" smtClean="0">
                <a:cs typeface="Carlito"/>
              </a:rPr>
              <a:t>a uma </a:t>
            </a:r>
            <a:r>
              <a:rPr lang="pt-BR" spc="-10" dirty="0" smtClean="0">
                <a:cs typeface="Carlito"/>
              </a:rPr>
              <a:t>altura </a:t>
            </a:r>
            <a:r>
              <a:rPr lang="pt-BR" spc="-5" dirty="0" smtClean="0">
                <a:cs typeface="Carlito"/>
              </a:rPr>
              <a:t>de no máximo 1,40m do</a:t>
            </a:r>
            <a:r>
              <a:rPr lang="pt-BR" spc="60" dirty="0" smtClean="0">
                <a:cs typeface="Carlito"/>
              </a:rPr>
              <a:t> </a:t>
            </a:r>
            <a:r>
              <a:rPr lang="pt-BR" spc="-5" dirty="0" smtClean="0">
                <a:cs typeface="Carlito"/>
              </a:rPr>
              <a:t>piso.</a:t>
            </a:r>
            <a:endParaRPr lang="pt-BR" dirty="0">
              <a:cs typeface="Carlito"/>
            </a:endParaRPr>
          </a:p>
        </p:txBody>
      </p:sp>
    </p:spTree>
    <p:extLst>
      <p:ext uri="{BB962C8B-B14F-4D97-AF65-F5344CB8AC3E}">
        <p14:creationId xmlns:p14="http://schemas.microsoft.com/office/powerpoint/2010/main" val="283612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/>
          <p:cNvSpPr/>
          <p:nvPr/>
        </p:nvSpPr>
        <p:spPr>
          <a:xfrm>
            <a:off x="180999" y="361808"/>
            <a:ext cx="6458839" cy="438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0998" y="8316416"/>
            <a:ext cx="6458839" cy="438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916" y="985034"/>
            <a:ext cx="78756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1510476" y="985034"/>
            <a:ext cx="49505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i="1" dirty="0" smtClean="0">
                <a:solidFill>
                  <a:schemeClr val="bg1">
                    <a:lumMod val="50000"/>
                  </a:schemeClr>
                </a:solidFill>
              </a:rPr>
              <a:t>ACIONADOR MANUAL AC c/ INTERLIGAÇÃO SIRENE</a:t>
            </a:r>
            <a:endParaRPr lang="pt-B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069" y="2411760"/>
            <a:ext cx="2290693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346257" y="6660232"/>
            <a:ext cx="61283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indent="432000" algn="just">
              <a:lnSpc>
                <a:spcPct val="100000"/>
              </a:lnSpc>
            </a:pPr>
            <a:r>
              <a:rPr lang="pt-BR" spc="-5" dirty="0" smtClean="0">
                <a:cs typeface="Carlito"/>
              </a:rPr>
              <a:t>Tem a </a:t>
            </a:r>
            <a:r>
              <a:rPr lang="pt-BR" spc="-10" dirty="0" smtClean="0">
                <a:cs typeface="Carlito"/>
              </a:rPr>
              <a:t>função </a:t>
            </a:r>
            <a:r>
              <a:rPr lang="pt-BR" spc="-5" dirty="0" smtClean="0">
                <a:cs typeface="Carlito"/>
              </a:rPr>
              <a:t>de enviar </a:t>
            </a:r>
            <a:r>
              <a:rPr lang="pt-BR" spc="-10" dirty="0" smtClean="0">
                <a:cs typeface="Carlito"/>
              </a:rPr>
              <a:t>um </a:t>
            </a:r>
            <a:r>
              <a:rPr lang="pt-BR" spc="-5" dirty="0" smtClean="0">
                <a:cs typeface="Carlito"/>
              </a:rPr>
              <a:t>sinal de </a:t>
            </a:r>
            <a:r>
              <a:rPr lang="pt-BR" spc="-10" dirty="0" smtClean="0">
                <a:cs typeface="Carlito"/>
              </a:rPr>
              <a:t>disparo </a:t>
            </a:r>
            <a:r>
              <a:rPr lang="pt-BR" spc="-5" dirty="0" smtClean="0">
                <a:cs typeface="Carlito"/>
              </a:rPr>
              <a:t>de alarme </a:t>
            </a:r>
            <a:r>
              <a:rPr lang="pt-BR" spc="-15" dirty="0" smtClean="0">
                <a:cs typeface="Carlito"/>
              </a:rPr>
              <a:t>para </a:t>
            </a:r>
            <a:r>
              <a:rPr lang="pt-BR" spc="-5" dirty="0" smtClean="0">
                <a:cs typeface="Carlito"/>
              </a:rPr>
              <a:t>a </a:t>
            </a:r>
            <a:r>
              <a:rPr lang="pt-BR" spc="-15" dirty="0" smtClean="0">
                <a:cs typeface="Carlito"/>
              </a:rPr>
              <a:t>Central </a:t>
            </a:r>
            <a:r>
              <a:rPr lang="pt-BR" spc="-5" dirty="0" smtClean="0">
                <a:cs typeface="Carlito"/>
              </a:rPr>
              <a:t>assim </a:t>
            </a:r>
            <a:r>
              <a:rPr lang="pt-BR" spc="-10" dirty="0" smtClean="0">
                <a:cs typeface="Carlito"/>
              </a:rPr>
              <a:t>que </a:t>
            </a:r>
            <a:r>
              <a:rPr lang="pt-BR" spc="-5" dirty="0" smtClean="0">
                <a:cs typeface="Carlito"/>
              </a:rPr>
              <a:t>o  </a:t>
            </a:r>
            <a:r>
              <a:rPr lang="pt-BR" spc="-45" dirty="0" smtClean="0">
                <a:cs typeface="Arial"/>
              </a:rPr>
              <a:t>botão </a:t>
            </a:r>
            <a:r>
              <a:rPr lang="pt-BR" spc="-10" dirty="0" smtClean="0">
                <a:cs typeface="Arial"/>
              </a:rPr>
              <a:t>for </a:t>
            </a:r>
            <a:r>
              <a:rPr lang="pt-BR" spc="-75" dirty="0" smtClean="0">
                <a:cs typeface="Arial"/>
              </a:rPr>
              <a:t>pressionado. </a:t>
            </a:r>
            <a:r>
              <a:rPr lang="pt-BR" spc="-145" dirty="0" smtClean="0">
                <a:cs typeface="Arial"/>
              </a:rPr>
              <a:t>A </a:t>
            </a:r>
            <a:r>
              <a:rPr lang="pt-BR" spc="-75" dirty="0" smtClean="0">
                <a:cs typeface="Arial"/>
              </a:rPr>
              <a:t>Central </a:t>
            </a:r>
            <a:r>
              <a:rPr lang="pt-BR" spc="-45" dirty="0" smtClean="0">
                <a:cs typeface="Arial"/>
              </a:rPr>
              <a:t>entra </a:t>
            </a:r>
            <a:r>
              <a:rPr lang="pt-BR" spc="-80" dirty="0" smtClean="0">
                <a:cs typeface="Arial"/>
              </a:rPr>
              <a:t>em </a:t>
            </a:r>
            <a:r>
              <a:rPr lang="pt-BR" spc="-30" dirty="0" smtClean="0">
                <a:cs typeface="Arial"/>
              </a:rPr>
              <a:t>Modo </a:t>
            </a:r>
            <a:r>
              <a:rPr lang="pt-BR" spc="-80" dirty="0" smtClean="0">
                <a:cs typeface="Arial"/>
              </a:rPr>
              <a:t>de </a:t>
            </a:r>
            <a:r>
              <a:rPr lang="pt-BR" spc="-20" dirty="0" smtClean="0">
                <a:cs typeface="Arial"/>
              </a:rPr>
              <a:t>“</a:t>
            </a:r>
            <a:r>
              <a:rPr lang="pt-BR" spc="-20" dirty="0" smtClean="0">
                <a:cs typeface="Carlito"/>
              </a:rPr>
              <a:t>Pré</a:t>
            </a:r>
            <a:r>
              <a:rPr lang="pt-BR" spc="-20" dirty="0" smtClean="0">
                <a:cs typeface="Arial"/>
              </a:rPr>
              <a:t>–Alarme” </a:t>
            </a:r>
            <a:r>
              <a:rPr lang="pt-BR" spc="-30" dirty="0" smtClean="0">
                <a:cs typeface="Arial"/>
              </a:rPr>
              <a:t>por </a:t>
            </a:r>
            <a:r>
              <a:rPr lang="pt-BR" spc="-85" dirty="0" smtClean="0">
                <a:cs typeface="Arial"/>
              </a:rPr>
              <a:t>120</a:t>
            </a:r>
            <a:r>
              <a:rPr lang="pt-BR" spc="-229" dirty="0" smtClean="0">
                <a:cs typeface="Arial"/>
              </a:rPr>
              <a:t> </a:t>
            </a:r>
            <a:r>
              <a:rPr lang="pt-BR" spc="-100" dirty="0" smtClean="0">
                <a:cs typeface="Arial"/>
              </a:rPr>
              <a:t>segundos. </a:t>
            </a:r>
            <a:r>
              <a:rPr lang="pt-BR" dirty="0" smtClean="0">
                <a:solidFill>
                  <a:srgbClr val="000000"/>
                </a:solidFill>
              </a:rPr>
              <a:t>A saída de 12V liga uma sirene audiovisual quando a Central entra em estado de “FOGO" (Disparo do Alarme). </a:t>
            </a:r>
            <a:endParaRPr lang="pt-BR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89175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/>
          <p:cNvSpPr/>
          <p:nvPr/>
        </p:nvSpPr>
        <p:spPr>
          <a:xfrm>
            <a:off x="180999" y="361808"/>
            <a:ext cx="6458839" cy="438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0998" y="8316416"/>
            <a:ext cx="6458839" cy="438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04" y="985034"/>
            <a:ext cx="78756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1295499" y="1102479"/>
            <a:ext cx="49505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i="1" dirty="0" smtClean="0">
                <a:solidFill>
                  <a:schemeClr val="bg1">
                    <a:lumMod val="50000"/>
                  </a:schemeClr>
                </a:solidFill>
              </a:rPr>
              <a:t>BOTOEIRA DE BOMBA DE INTERLIGAÇÃO</a:t>
            </a:r>
            <a:endParaRPr lang="pt-B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82" y="2855513"/>
            <a:ext cx="5809672" cy="2891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350077" y="6660232"/>
            <a:ext cx="6120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indent="432000" algn="just">
              <a:lnSpc>
                <a:spcPct val="100000"/>
              </a:lnSpc>
            </a:pPr>
            <a:r>
              <a:rPr lang="pt-BR" dirty="0">
                <a:latin typeface="+mj-lt"/>
                <a:cs typeface="Carlito"/>
              </a:rPr>
              <a:t>É </a:t>
            </a:r>
            <a:r>
              <a:rPr lang="pt-BR" spc="-5" dirty="0">
                <a:latin typeface="+mj-lt"/>
                <a:cs typeface="Carlito"/>
              </a:rPr>
              <a:t>uma </a:t>
            </a:r>
            <a:r>
              <a:rPr lang="pt-BR" spc="-15" dirty="0">
                <a:latin typeface="+mj-lt"/>
                <a:cs typeface="Carlito"/>
              </a:rPr>
              <a:t>botoeira </a:t>
            </a:r>
            <a:r>
              <a:rPr lang="pt-BR" spc="-5" dirty="0">
                <a:latin typeface="+mj-lt"/>
                <a:cs typeface="Carlito"/>
              </a:rPr>
              <a:t>de </a:t>
            </a:r>
            <a:r>
              <a:rPr lang="pt-BR" spc="-10" dirty="0">
                <a:latin typeface="+mj-lt"/>
                <a:cs typeface="Carlito"/>
              </a:rPr>
              <a:t>interligação </a:t>
            </a:r>
            <a:r>
              <a:rPr lang="pt-BR" spc="-5" dirty="0">
                <a:latin typeface="+mj-lt"/>
                <a:cs typeface="Carlito"/>
              </a:rPr>
              <a:t>que </a:t>
            </a:r>
            <a:r>
              <a:rPr lang="pt-BR" spc="-10" dirty="0">
                <a:latin typeface="+mj-lt"/>
                <a:cs typeface="Carlito"/>
              </a:rPr>
              <a:t>utiliza </a:t>
            </a:r>
            <a:r>
              <a:rPr lang="pt-BR" spc="-5" dirty="0">
                <a:latin typeface="+mj-lt"/>
                <a:cs typeface="Carlito"/>
              </a:rPr>
              <a:t>dois </a:t>
            </a:r>
            <a:r>
              <a:rPr lang="pt-BR" spc="-10" dirty="0">
                <a:latin typeface="+mj-lt"/>
                <a:cs typeface="Carlito"/>
              </a:rPr>
              <a:t>botões </a:t>
            </a:r>
            <a:r>
              <a:rPr lang="pt-BR" spc="5" dirty="0">
                <a:latin typeface="+mj-lt"/>
                <a:cs typeface="Carlito"/>
              </a:rPr>
              <a:t>(</a:t>
            </a:r>
            <a:r>
              <a:rPr lang="pt-BR" spc="5" dirty="0" err="1" smtClean="0">
                <a:latin typeface="+mj-lt"/>
                <a:cs typeface="Carlito"/>
              </a:rPr>
              <a:t>push</a:t>
            </a:r>
            <a:r>
              <a:rPr lang="pt-BR" spc="5" dirty="0">
                <a:latin typeface="+mj-lt"/>
                <a:cs typeface="Carlito"/>
              </a:rPr>
              <a:t> </a:t>
            </a:r>
            <a:r>
              <a:rPr lang="pt-BR" spc="-10" dirty="0" err="1" smtClean="0">
                <a:latin typeface="+mj-lt"/>
                <a:cs typeface="Carlito"/>
              </a:rPr>
              <a:t>button</a:t>
            </a:r>
            <a:r>
              <a:rPr lang="pt-BR" spc="-10" dirty="0">
                <a:latin typeface="+mj-lt"/>
                <a:cs typeface="Carlito"/>
              </a:rPr>
              <a:t>) </a:t>
            </a:r>
            <a:r>
              <a:rPr lang="pt-BR" spc="-5" dirty="0">
                <a:latin typeface="+mj-lt"/>
                <a:cs typeface="Carlito"/>
              </a:rPr>
              <a:t>de </a:t>
            </a:r>
            <a:r>
              <a:rPr lang="pt-BR" spc="-15" dirty="0">
                <a:latin typeface="+mj-lt"/>
                <a:cs typeface="Carlito"/>
              </a:rPr>
              <a:t>liga </a:t>
            </a:r>
            <a:r>
              <a:rPr lang="pt-BR" dirty="0">
                <a:latin typeface="+mj-lt"/>
                <a:cs typeface="Carlito"/>
              </a:rPr>
              <a:t>e </a:t>
            </a:r>
            <a:r>
              <a:rPr lang="pt-BR" spc="-5" dirty="0">
                <a:latin typeface="+mj-lt"/>
                <a:cs typeface="Carlito"/>
              </a:rPr>
              <a:t>desliga. </a:t>
            </a:r>
            <a:r>
              <a:rPr lang="pt-BR" spc="-15" dirty="0" smtClean="0">
                <a:latin typeface="+mj-lt"/>
                <a:cs typeface="Carlito"/>
              </a:rPr>
              <a:t>Este </a:t>
            </a:r>
            <a:r>
              <a:rPr lang="pt-BR" spc="-5" dirty="0" smtClean="0">
                <a:latin typeface="+mj-lt"/>
                <a:cs typeface="Carlito"/>
              </a:rPr>
              <a:t>equipamento </a:t>
            </a:r>
            <a:r>
              <a:rPr lang="pt-BR" spc="-10" dirty="0">
                <a:latin typeface="+mj-lt"/>
                <a:cs typeface="Carlito"/>
              </a:rPr>
              <a:t>necessita </a:t>
            </a:r>
            <a:r>
              <a:rPr lang="pt-BR" spc="-5" dirty="0">
                <a:latin typeface="+mj-lt"/>
                <a:cs typeface="Carlito"/>
              </a:rPr>
              <a:t>de </a:t>
            </a:r>
            <a:r>
              <a:rPr lang="pt-BR" dirty="0">
                <a:latin typeface="+mj-lt"/>
                <a:cs typeface="Carlito"/>
              </a:rPr>
              <a:t>um </a:t>
            </a:r>
            <a:r>
              <a:rPr lang="pt-BR" spc="-5" dirty="0">
                <a:latin typeface="+mj-lt"/>
                <a:cs typeface="Carlito"/>
              </a:rPr>
              <a:t>Acionador </a:t>
            </a:r>
            <a:r>
              <a:rPr lang="pt-BR" dirty="0">
                <a:latin typeface="+mj-lt"/>
                <a:cs typeface="Carlito"/>
              </a:rPr>
              <a:t>Manual </a:t>
            </a:r>
            <a:r>
              <a:rPr lang="pt-BR" spc="-10" dirty="0">
                <a:latin typeface="+mj-lt"/>
                <a:cs typeface="Carlito"/>
              </a:rPr>
              <a:t>(Botoeira) </a:t>
            </a:r>
            <a:r>
              <a:rPr lang="pt-BR" dirty="0">
                <a:latin typeface="+mj-lt"/>
                <a:cs typeface="Carlito"/>
              </a:rPr>
              <a:t>e </a:t>
            </a:r>
            <a:r>
              <a:rPr lang="pt-BR" spc="-5" dirty="0">
                <a:latin typeface="+mj-lt"/>
                <a:cs typeface="Carlito"/>
              </a:rPr>
              <a:t>um Módulo </a:t>
            </a:r>
            <a:r>
              <a:rPr lang="pt-BR" spc="5" dirty="0" smtClean="0">
                <a:latin typeface="+mj-lt"/>
                <a:cs typeface="Carlito"/>
              </a:rPr>
              <a:t>Bomba</a:t>
            </a:r>
            <a:r>
              <a:rPr lang="pt-BR" b="1" spc="5" dirty="0" smtClean="0">
                <a:latin typeface="+mj-lt"/>
                <a:cs typeface="Carlito"/>
              </a:rPr>
              <a:t> </a:t>
            </a:r>
            <a:r>
              <a:rPr lang="pt-BR" spc="-15" dirty="0">
                <a:latin typeface="+mj-lt"/>
                <a:cs typeface="Carlito"/>
              </a:rPr>
              <a:t>para  fazer </a:t>
            </a:r>
            <a:r>
              <a:rPr lang="pt-BR" dirty="0">
                <a:latin typeface="+mj-lt"/>
                <a:cs typeface="Carlito"/>
              </a:rPr>
              <a:t>sua </a:t>
            </a:r>
            <a:r>
              <a:rPr lang="pt-BR" spc="-10" dirty="0">
                <a:latin typeface="+mj-lt"/>
                <a:cs typeface="Carlito"/>
              </a:rPr>
              <a:t>comunicação </a:t>
            </a:r>
            <a:r>
              <a:rPr lang="pt-BR" dirty="0">
                <a:latin typeface="+mj-lt"/>
                <a:cs typeface="Carlito"/>
              </a:rPr>
              <a:t>sem </a:t>
            </a:r>
            <a:r>
              <a:rPr lang="pt-BR" spc="-5" dirty="0">
                <a:latin typeface="+mj-lt"/>
                <a:cs typeface="Carlito"/>
              </a:rPr>
              <a:t>fio </a:t>
            </a:r>
            <a:r>
              <a:rPr lang="pt-BR" dirty="0">
                <a:latin typeface="+mj-lt"/>
                <a:cs typeface="Carlito"/>
              </a:rPr>
              <a:t>e </a:t>
            </a:r>
            <a:r>
              <a:rPr lang="pt-BR" spc="-5" dirty="0">
                <a:latin typeface="+mj-lt"/>
                <a:cs typeface="Carlito"/>
              </a:rPr>
              <a:t>acionar uma</a:t>
            </a:r>
            <a:r>
              <a:rPr lang="pt-BR" spc="65" dirty="0">
                <a:latin typeface="+mj-lt"/>
                <a:cs typeface="Carlito"/>
              </a:rPr>
              <a:t> </a:t>
            </a:r>
            <a:r>
              <a:rPr lang="pt-BR" spc="-5" dirty="0">
                <a:latin typeface="+mj-lt"/>
                <a:cs typeface="Carlito"/>
              </a:rPr>
              <a:t>bomba.</a:t>
            </a:r>
            <a:endParaRPr lang="pt-BR" dirty="0">
              <a:latin typeface="+mj-lt"/>
              <a:cs typeface="Carlito"/>
            </a:endParaRPr>
          </a:p>
        </p:txBody>
      </p:sp>
    </p:spTree>
    <p:extLst>
      <p:ext uri="{BB962C8B-B14F-4D97-AF65-F5344CB8AC3E}">
        <p14:creationId xmlns:p14="http://schemas.microsoft.com/office/powerpoint/2010/main" val="20284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/>
          <p:cNvSpPr/>
          <p:nvPr/>
        </p:nvSpPr>
        <p:spPr>
          <a:xfrm>
            <a:off x="180999" y="361808"/>
            <a:ext cx="6458839" cy="438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0998" y="8316416"/>
            <a:ext cx="6458839" cy="438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04" y="985034"/>
            <a:ext cx="78756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1295499" y="1102479"/>
            <a:ext cx="49505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i="1" dirty="0" smtClean="0">
                <a:solidFill>
                  <a:schemeClr val="bg1">
                    <a:lumMod val="50000"/>
                  </a:schemeClr>
                </a:solidFill>
              </a:rPr>
              <a:t>MÓDULO SIRENE / MÓDULO SIRENE MINIZINHA</a:t>
            </a:r>
            <a:endParaRPr lang="pt-B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824" y="2646004"/>
            <a:ext cx="3654152" cy="3410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310252" y="6732240"/>
            <a:ext cx="62003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indent="432000" algn="just">
              <a:lnSpc>
                <a:spcPct val="100000"/>
              </a:lnSpc>
            </a:pPr>
            <a:r>
              <a:rPr lang="pt-BR" spc="-5" dirty="0" smtClean="0">
                <a:latin typeface="+mj-lt"/>
                <a:cs typeface="Carlito"/>
              </a:rPr>
              <a:t>O Módulo </a:t>
            </a:r>
            <a:r>
              <a:rPr lang="pt-BR" spc="-10" dirty="0" smtClean="0">
                <a:latin typeface="+mj-lt"/>
                <a:cs typeface="Carlito"/>
              </a:rPr>
              <a:t>Sirene </a:t>
            </a:r>
            <a:r>
              <a:rPr lang="pt-BR" spc="-5" dirty="0" smtClean="0">
                <a:latin typeface="+mj-lt"/>
                <a:cs typeface="Carlito"/>
              </a:rPr>
              <a:t>não </a:t>
            </a:r>
            <a:r>
              <a:rPr lang="pt-BR" spc="-10" dirty="0" smtClean="0">
                <a:latin typeface="+mj-lt"/>
                <a:cs typeface="Carlito"/>
              </a:rPr>
              <a:t>tem ação </a:t>
            </a:r>
            <a:r>
              <a:rPr lang="pt-BR" spc="-5" dirty="0" smtClean="0">
                <a:latin typeface="+mj-lt"/>
                <a:cs typeface="Carlito"/>
              </a:rPr>
              <a:t>física, </a:t>
            </a:r>
            <a:r>
              <a:rPr lang="pt-BR" spc="-10" dirty="0" smtClean="0">
                <a:latin typeface="+mj-lt"/>
                <a:cs typeface="Carlito"/>
              </a:rPr>
              <a:t>sua função </a:t>
            </a:r>
            <a:r>
              <a:rPr lang="pt-BR" spc="-5" dirty="0" smtClean="0">
                <a:latin typeface="+mj-lt"/>
                <a:cs typeface="Carlito"/>
              </a:rPr>
              <a:t>é mandar </a:t>
            </a:r>
            <a:r>
              <a:rPr lang="pt-BR" spc="-10" dirty="0" smtClean="0">
                <a:latin typeface="+mj-lt"/>
                <a:cs typeface="Carlito"/>
              </a:rPr>
              <a:t>um </a:t>
            </a:r>
            <a:r>
              <a:rPr lang="pt-BR" spc="-5" dirty="0" smtClean="0">
                <a:latin typeface="+mj-lt"/>
                <a:cs typeface="Carlito"/>
              </a:rPr>
              <a:t>sinal </a:t>
            </a:r>
            <a:r>
              <a:rPr lang="pt-BR" spc="-15" dirty="0" smtClean="0">
                <a:latin typeface="+mj-lt"/>
                <a:cs typeface="Carlito"/>
              </a:rPr>
              <a:t>AUDIOVISUAL </a:t>
            </a:r>
            <a:r>
              <a:rPr lang="pt-BR" spc="-5" dirty="0" smtClean="0">
                <a:latin typeface="+mj-lt"/>
                <a:cs typeface="Carlito"/>
              </a:rPr>
              <a:t>(Acender e </a:t>
            </a:r>
            <a:r>
              <a:rPr lang="pt-BR" spc="-10" dirty="0" smtClean="0">
                <a:latin typeface="+mj-lt"/>
                <a:cs typeface="Carlito"/>
              </a:rPr>
              <a:t>tocar </a:t>
            </a:r>
            <a:r>
              <a:rPr lang="pt-BR" spc="-5" dirty="0" smtClean="0">
                <a:latin typeface="+mj-lt"/>
                <a:cs typeface="Carlito"/>
              </a:rPr>
              <a:t>a </a:t>
            </a:r>
            <a:r>
              <a:rPr lang="pt-BR" spc="-90" dirty="0" smtClean="0">
                <a:latin typeface="+mj-lt"/>
                <a:cs typeface="Arial"/>
              </a:rPr>
              <a:t>Sirene) </a:t>
            </a:r>
            <a:r>
              <a:rPr lang="pt-BR" spc="-70" dirty="0" smtClean="0">
                <a:latin typeface="+mj-lt"/>
                <a:cs typeface="Arial"/>
              </a:rPr>
              <a:t>quando </a:t>
            </a:r>
            <a:r>
              <a:rPr lang="pt-BR" spc="-130" dirty="0" smtClean="0">
                <a:latin typeface="+mj-lt"/>
                <a:cs typeface="Arial"/>
              </a:rPr>
              <a:t>a </a:t>
            </a:r>
            <a:r>
              <a:rPr lang="pt-BR" spc="-75" dirty="0" smtClean="0">
                <a:latin typeface="+mj-lt"/>
                <a:cs typeface="Arial"/>
              </a:rPr>
              <a:t>Central </a:t>
            </a:r>
            <a:r>
              <a:rPr lang="pt-BR" spc="-35" dirty="0" smtClean="0">
                <a:latin typeface="+mj-lt"/>
                <a:cs typeface="Arial"/>
              </a:rPr>
              <a:t>entrar </a:t>
            </a:r>
            <a:r>
              <a:rPr lang="pt-BR" spc="-80" dirty="0" smtClean="0">
                <a:latin typeface="+mj-lt"/>
                <a:cs typeface="Arial"/>
              </a:rPr>
              <a:t>em </a:t>
            </a:r>
            <a:r>
              <a:rPr lang="pt-BR" spc="-75" dirty="0" smtClean="0">
                <a:latin typeface="+mj-lt"/>
                <a:cs typeface="Arial"/>
              </a:rPr>
              <a:t>estado </a:t>
            </a:r>
            <a:r>
              <a:rPr lang="pt-BR" spc="-80" dirty="0" smtClean="0">
                <a:latin typeface="+mj-lt"/>
                <a:cs typeface="Arial"/>
              </a:rPr>
              <a:t>de </a:t>
            </a:r>
            <a:r>
              <a:rPr lang="pt-BR" spc="-114" dirty="0" smtClean="0">
                <a:latin typeface="+mj-lt"/>
                <a:cs typeface="Arial"/>
              </a:rPr>
              <a:t>“FOGO”. </a:t>
            </a:r>
            <a:r>
              <a:rPr lang="pt-BR" spc="-120" dirty="0" smtClean="0">
                <a:latin typeface="+mj-lt"/>
                <a:cs typeface="Arial"/>
              </a:rPr>
              <a:t>Também </a:t>
            </a:r>
            <a:r>
              <a:rPr lang="pt-BR" spc="-95" dirty="0" smtClean="0">
                <a:latin typeface="+mj-lt"/>
                <a:cs typeface="Arial"/>
              </a:rPr>
              <a:t>há </a:t>
            </a:r>
            <a:r>
              <a:rPr lang="pt-BR" spc="-65" dirty="0" smtClean="0">
                <a:latin typeface="+mj-lt"/>
                <a:cs typeface="Arial"/>
              </a:rPr>
              <a:t>disponível </a:t>
            </a:r>
            <a:r>
              <a:rPr lang="pt-BR" spc="-130" dirty="0" smtClean="0">
                <a:latin typeface="+mj-lt"/>
                <a:cs typeface="Arial"/>
              </a:rPr>
              <a:t>a </a:t>
            </a:r>
            <a:r>
              <a:rPr lang="pt-BR" spc="-95" dirty="0" smtClean="0">
                <a:latin typeface="+mj-lt"/>
                <a:cs typeface="Arial"/>
              </a:rPr>
              <a:t>versão</a:t>
            </a:r>
            <a:r>
              <a:rPr lang="pt-BR" spc="110" dirty="0">
                <a:latin typeface="+mj-lt"/>
                <a:cs typeface="Arial"/>
              </a:rPr>
              <a:t> </a:t>
            </a:r>
            <a:r>
              <a:rPr lang="pt-BR" spc="-10" dirty="0" smtClean="0">
                <a:latin typeface="+mj-lt"/>
                <a:cs typeface="Arial"/>
              </a:rPr>
              <a:t>“</a:t>
            </a:r>
            <a:r>
              <a:rPr lang="pt-BR" spc="-10" dirty="0" err="1" smtClean="0">
                <a:latin typeface="+mj-lt"/>
                <a:cs typeface="Carlito"/>
              </a:rPr>
              <a:t>Minizinha</a:t>
            </a:r>
            <a:r>
              <a:rPr lang="pt-BR" spc="-10" dirty="0" smtClean="0">
                <a:latin typeface="+mj-lt"/>
                <a:cs typeface="Arial"/>
              </a:rPr>
              <a:t>”.</a:t>
            </a:r>
            <a:endParaRPr lang="pt-BR" dirty="0">
              <a:latin typeface="+mj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0141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/>
          <p:cNvSpPr/>
          <p:nvPr/>
        </p:nvSpPr>
        <p:spPr>
          <a:xfrm>
            <a:off x="180999" y="361808"/>
            <a:ext cx="6458839" cy="438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0998" y="8316416"/>
            <a:ext cx="6458839" cy="438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665" y="985034"/>
            <a:ext cx="78756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1522217" y="1102479"/>
            <a:ext cx="46639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pt-BR" sz="2000" b="1" i="1" dirty="0" smtClean="0">
                <a:solidFill>
                  <a:schemeClr val="bg1">
                    <a:lumMod val="50000"/>
                  </a:schemeClr>
                </a:solidFill>
              </a:rPr>
              <a:t>DETECTOR DE FUMAÇA</a:t>
            </a:r>
            <a:endParaRPr lang="pt-B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object 5"/>
          <p:cNvSpPr/>
          <p:nvPr/>
        </p:nvSpPr>
        <p:spPr>
          <a:xfrm>
            <a:off x="1770922" y="2411760"/>
            <a:ext cx="3278991" cy="30738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CaixaDeTexto 1"/>
          <p:cNvSpPr txBox="1"/>
          <p:nvPr/>
        </p:nvSpPr>
        <p:spPr>
          <a:xfrm>
            <a:off x="294400" y="6590030"/>
            <a:ext cx="62320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indent="432000" algn="just">
              <a:lnSpc>
                <a:spcPct val="100000"/>
              </a:lnSpc>
            </a:pPr>
            <a:r>
              <a:rPr lang="pt-BR" spc="-10" dirty="0" smtClean="0">
                <a:latin typeface="+mj-lt"/>
                <a:cs typeface="Carlito"/>
              </a:rPr>
              <a:t>Este periférico </a:t>
            </a:r>
            <a:r>
              <a:rPr lang="pt-BR" spc="-5" dirty="0" smtClean="0">
                <a:latin typeface="+mj-lt"/>
                <a:cs typeface="Carlito"/>
              </a:rPr>
              <a:t>tem ação </a:t>
            </a:r>
            <a:r>
              <a:rPr lang="pt-BR" spc="-10" dirty="0" smtClean="0">
                <a:latin typeface="+mj-lt"/>
                <a:cs typeface="Carlito"/>
              </a:rPr>
              <a:t>automática </a:t>
            </a:r>
            <a:r>
              <a:rPr lang="pt-BR" spc="-5" dirty="0" smtClean="0">
                <a:latin typeface="+mj-lt"/>
                <a:cs typeface="Carlito"/>
              </a:rPr>
              <a:t>e sua função é a </a:t>
            </a:r>
            <a:r>
              <a:rPr lang="pt-BR" spc="-10" dirty="0" smtClean="0">
                <a:latin typeface="+mj-lt"/>
                <a:cs typeface="Carlito"/>
              </a:rPr>
              <a:t>detecção </a:t>
            </a:r>
            <a:r>
              <a:rPr lang="pt-BR" spc="-5" dirty="0" smtClean="0">
                <a:latin typeface="+mj-lt"/>
                <a:cs typeface="Carlito"/>
              </a:rPr>
              <a:t>de fumaça; Quando a fumaça  </a:t>
            </a:r>
            <a:r>
              <a:rPr lang="pt-BR" spc="-10" dirty="0" smtClean="0">
                <a:latin typeface="+mj-lt"/>
                <a:cs typeface="Carlito"/>
              </a:rPr>
              <a:t>atinge </a:t>
            </a:r>
            <a:r>
              <a:rPr lang="pt-BR" spc="-5" dirty="0" smtClean="0">
                <a:latin typeface="+mj-lt"/>
                <a:cs typeface="Carlito"/>
              </a:rPr>
              <a:t>a </a:t>
            </a:r>
            <a:r>
              <a:rPr lang="pt-BR" spc="-15" dirty="0" smtClean="0">
                <a:latin typeface="+mj-lt"/>
                <a:cs typeface="Carlito"/>
              </a:rPr>
              <a:t>barreira </a:t>
            </a:r>
            <a:r>
              <a:rPr lang="pt-BR" spc="-10" dirty="0" smtClean="0">
                <a:latin typeface="+mj-lt"/>
                <a:cs typeface="Carlito"/>
              </a:rPr>
              <a:t>ótica </a:t>
            </a:r>
            <a:r>
              <a:rPr lang="pt-BR" spc="-5" dirty="0" smtClean="0">
                <a:latin typeface="+mj-lt"/>
                <a:cs typeface="Carlito"/>
              </a:rPr>
              <a:t>do </a:t>
            </a:r>
            <a:r>
              <a:rPr lang="pt-BR" spc="-30" dirty="0" smtClean="0">
                <a:latin typeface="+mj-lt"/>
                <a:cs typeface="Carlito"/>
              </a:rPr>
              <a:t>sensor, </a:t>
            </a:r>
            <a:r>
              <a:rPr lang="pt-BR" spc="-5" dirty="0" smtClean="0">
                <a:latin typeface="+mj-lt"/>
                <a:cs typeface="Carlito"/>
              </a:rPr>
              <a:t>o </a:t>
            </a:r>
            <a:r>
              <a:rPr lang="pt-BR" spc="-10" dirty="0" smtClean="0">
                <a:latin typeface="+mj-lt"/>
                <a:cs typeface="Carlito"/>
              </a:rPr>
              <a:t>mesmo </a:t>
            </a:r>
            <a:r>
              <a:rPr lang="pt-BR" spc="-5" dirty="0" smtClean="0">
                <a:latin typeface="+mj-lt"/>
                <a:cs typeface="Carlito"/>
              </a:rPr>
              <a:t>é </a:t>
            </a:r>
            <a:r>
              <a:rPr lang="pt-BR" spc="-10" dirty="0" smtClean="0">
                <a:latin typeface="+mj-lt"/>
                <a:cs typeface="Carlito"/>
              </a:rPr>
              <a:t>disparado </a:t>
            </a:r>
            <a:r>
              <a:rPr lang="pt-BR" spc="-5" dirty="0" smtClean="0">
                <a:latin typeface="+mj-lt"/>
                <a:cs typeface="Carlito"/>
              </a:rPr>
              <a:t>e </a:t>
            </a:r>
            <a:r>
              <a:rPr lang="pt-BR" spc="-10" dirty="0" smtClean="0">
                <a:latin typeface="+mj-lt"/>
                <a:cs typeface="Carlito"/>
              </a:rPr>
              <a:t>um </a:t>
            </a:r>
            <a:r>
              <a:rPr lang="pt-BR" spc="-5" dirty="0" smtClean="0">
                <a:latin typeface="+mj-lt"/>
                <a:cs typeface="Carlito"/>
              </a:rPr>
              <a:t>sinal é </a:t>
            </a:r>
            <a:r>
              <a:rPr lang="pt-BR" spc="-10" dirty="0" smtClean="0">
                <a:latin typeface="+mj-lt"/>
                <a:cs typeface="Carlito"/>
              </a:rPr>
              <a:t>enviado </a:t>
            </a:r>
            <a:r>
              <a:rPr lang="pt-BR" spc="-15" dirty="0" smtClean="0">
                <a:cs typeface="Carlito"/>
              </a:rPr>
              <a:t>para</a:t>
            </a:r>
            <a:r>
              <a:rPr lang="pt-BR" spc="-15" dirty="0" smtClean="0">
                <a:latin typeface="+mj-lt"/>
                <a:cs typeface="Carlito"/>
              </a:rPr>
              <a:t> </a:t>
            </a:r>
            <a:r>
              <a:rPr lang="pt-BR" spc="-5" dirty="0" smtClean="0">
                <a:latin typeface="+mj-lt"/>
                <a:cs typeface="Carlito"/>
              </a:rPr>
              <a:t>a </a:t>
            </a:r>
            <a:r>
              <a:rPr lang="pt-BR" spc="-10" dirty="0" smtClean="0">
                <a:latin typeface="+mj-lt"/>
                <a:cs typeface="Carlito"/>
              </a:rPr>
              <a:t>Central,  entrando </a:t>
            </a:r>
            <a:r>
              <a:rPr lang="pt-BR" spc="-5" dirty="0" smtClean="0">
                <a:latin typeface="+mj-lt"/>
                <a:cs typeface="Carlito"/>
              </a:rPr>
              <a:t>em </a:t>
            </a:r>
            <a:r>
              <a:rPr lang="pt-BR" spc="-30" dirty="0" smtClean="0">
                <a:latin typeface="+mj-lt"/>
                <a:cs typeface="Arial"/>
              </a:rPr>
              <a:t>Modo </a:t>
            </a:r>
            <a:r>
              <a:rPr lang="pt-BR" spc="-80" dirty="0" smtClean="0">
                <a:latin typeface="+mj-lt"/>
                <a:cs typeface="Arial"/>
              </a:rPr>
              <a:t>de </a:t>
            </a:r>
            <a:r>
              <a:rPr lang="pt-BR" spc="-25" dirty="0" smtClean="0">
                <a:latin typeface="+mj-lt"/>
                <a:cs typeface="Arial"/>
              </a:rPr>
              <a:t>“</a:t>
            </a:r>
            <a:r>
              <a:rPr lang="pt-BR" spc="-25" dirty="0" smtClean="0">
                <a:latin typeface="+mj-lt"/>
                <a:cs typeface="Carlito"/>
              </a:rPr>
              <a:t>Pré</a:t>
            </a:r>
            <a:r>
              <a:rPr lang="pt-BR" spc="-25" dirty="0" smtClean="0">
                <a:latin typeface="+mj-lt"/>
                <a:cs typeface="Arial"/>
              </a:rPr>
              <a:t>–Alarme” </a:t>
            </a:r>
            <a:r>
              <a:rPr lang="pt-BR" spc="-30" dirty="0" smtClean="0">
                <a:latin typeface="+mj-lt"/>
                <a:cs typeface="Arial"/>
              </a:rPr>
              <a:t>por </a:t>
            </a:r>
            <a:r>
              <a:rPr lang="pt-BR" spc="-85" dirty="0" smtClean="0">
                <a:latin typeface="+mj-lt"/>
                <a:cs typeface="Arial"/>
              </a:rPr>
              <a:t>120 </a:t>
            </a:r>
            <a:r>
              <a:rPr lang="pt-BR" spc="-105" dirty="0" smtClean="0">
                <a:latin typeface="+mj-lt"/>
                <a:cs typeface="Arial"/>
              </a:rPr>
              <a:t>segundos (Padrão </a:t>
            </a:r>
            <a:r>
              <a:rPr lang="pt-BR" spc="-80" dirty="0" smtClean="0">
                <a:latin typeface="+mj-lt"/>
                <a:cs typeface="Arial"/>
              </a:rPr>
              <a:t>de</a:t>
            </a:r>
            <a:r>
              <a:rPr lang="pt-BR" spc="-40" dirty="0" smtClean="0">
                <a:latin typeface="+mj-lt"/>
                <a:cs typeface="Arial"/>
              </a:rPr>
              <a:t> </a:t>
            </a:r>
            <a:r>
              <a:rPr lang="pt-BR" spc="-60" dirty="0" smtClean="0">
                <a:latin typeface="+mj-lt"/>
                <a:cs typeface="Arial"/>
              </a:rPr>
              <a:t>fábrica).</a:t>
            </a:r>
          </a:p>
        </p:txBody>
      </p:sp>
    </p:spTree>
    <p:extLst>
      <p:ext uri="{BB962C8B-B14F-4D97-AF65-F5344CB8AC3E}">
        <p14:creationId xmlns:p14="http://schemas.microsoft.com/office/powerpoint/2010/main" val="412502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/>
          <p:cNvSpPr/>
          <p:nvPr/>
        </p:nvSpPr>
        <p:spPr>
          <a:xfrm>
            <a:off x="180999" y="361808"/>
            <a:ext cx="6458839" cy="438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0998" y="8316416"/>
            <a:ext cx="6458839" cy="438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04" y="985034"/>
            <a:ext cx="78756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1295499" y="1102479"/>
            <a:ext cx="49505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pt-BR" sz="2000" b="1" i="1" dirty="0" smtClean="0">
                <a:solidFill>
                  <a:schemeClr val="bg1">
                    <a:lumMod val="50000"/>
                  </a:schemeClr>
                </a:solidFill>
              </a:rPr>
              <a:t>MÓDULO ROTEADOR</a:t>
            </a:r>
          </a:p>
        </p:txBody>
      </p:sp>
      <p:sp>
        <p:nvSpPr>
          <p:cNvPr id="6" name="object 6"/>
          <p:cNvSpPr/>
          <p:nvPr/>
        </p:nvSpPr>
        <p:spPr>
          <a:xfrm>
            <a:off x="433299" y="2569804"/>
            <a:ext cx="3615679" cy="29859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526" y="4062755"/>
            <a:ext cx="2731269" cy="222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275437" y="6305241"/>
            <a:ext cx="62699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indent="432000" algn="just">
              <a:lnSpc>
                <a:spcPct val="100000"/>
              </a:lnSpc>
            </a:pPr>
            <a:r>
              <a:rPr lang="pt-BR" spc="-10" dirty="0" smtClean="0">
                <a:cs typeface="Carlito"/>
              </a:rPr>
              <a:t>Como </a:t>
            </a:r>
            <a:r>
              <a:rPr lang="pt-BR" spc="-5" dirty="0" smtClean="0">
                <a:cs typeface="Carlito"/>
              </a:rPr>
              <a:t>o </a:t>
            </a:r>
            <a:r>
              <a:rPr lang="pt-BR" spc="-10" dirty="0" smtClean="0">
                <a:cs typeface="Carlito"/>
              </a:rPr>
              <a:t>próprio nome </a:t>
            </a:r>
            <a:r>
              <a:rPr lang="pt-BR" spc="-5" dirty="0" smtClean="0">
                <a:cs typeface="Carlito"/>
              </a:rPr>
              <a:t>diz, </a:t>
            </a:r>
            <a:r>
              <a:rPr lang="pt-BR" spc="-15" dirty="0" smtClean="0">
                <a:cs typeface="Carlito"/>
              </a:rPr>
              <a:t>este periférico </a:t>
            </a:r>
            <a:r>
              <a:rPr lang="pt-BR" spc="-10" dirty="0" smtClean="0">
                <a:cs typeface="Carlito"/>
              </a:rPr>
              <a:t>roteia </a:t>
            </a:r>
            <a:r>
              <a:rPr lang="pt-BR" spc="-15" dirty="0" smtClean="0">
                <a:cs typeface="Carlito"/>
              </a:rPr>
              <a:t>(repete) </a:t>
            </a:r>
            <a:r>
              <a:rPr lang="pt-BR" spc="-5" dirty="0" smtClean="0">
                <a:cs typeface="Carlito"/>
              </a:rPr>
              <a:t>o sinal da </a:t>
            </a:r>
            <a:r>
              <a:rPr lang="pt-BR" spc="-15" dirty="0" smtClean="0">
                <a:cs typeface="Carlito"/>
              </a:rPr>
              <a:t>Central </a:t>
            </a:r>
            <a:r>
              <a:rPr lang="pt-BR" spc="-5" dirty="0" smtClean="0">
                <a:cs typeface="Carlito"/>
              </a:rPr>
              <a:t>ou de qualquer</a:t>
            </a:r>
            <a:r>
              <a:rPr lang="pt-BR" spc="265" dirty="0" smtClean="0">
                <a:cs typeface="Carlito"/>
              </a:rPr>
              <a:t> </a:t>
            </a:r>
            <a:r>
              <a:rPr lang="pt-BR" spc="-10" dirty="0" smtClean="0">
                <a:cs typeface="Carlito"/>
              </a:rPr>
              <a:t>outro</a:t>
            </a:r>
            <a:r>
              <a:rPr lang="pt-BR" dirty="0" smtClean="0">
                <a:cs typeface="Carlito"/>
              </a:rPr>
              <a:t> </a:t>
            </a:r>
            <a:r>
              <a:rPr lang="pt-BR" spc="-40" dirty="0" smtClean="0">
                <a:cs typeface="Arial"/>
              </a:rPr>
              <a:t>periférico </a:t>
            </a:r>
            <a:r>
              <a:rPr lang="pt-BR" spc="-35" dirty="0" smtClean="0">
                <a:cs typeface="Arial"/>
              </a:rPr>
              <a:t>dentro </a:t>
            </a:r>
            <a:r>
              <a:rPr lang="pt-BR" spc="-55" dirty="0" smtClean="0">
                <a:cs typeface="Arial"/>
              </a:rPr>
              <a:t>do </a:t>
            </a:r>
            <a:r>
              <a:rPr lang="pt-BR" spc="-110" dirty="0" smtClean="0">
                <a:cs typeface="Arial"/>
              </a:rPr>
              <a:t>seu </a:t>
            </a:r>
            <a:r>
              <a:rPr lang="pt-BR" spc="-95" dirty="0" smtClean="0">
                <a:cs typeface="Arial"/>
              </a:rPr>
              <a:t>alcance </a:t>
            </a:r>
            <a:r>
              <a:rPr lang="pt-BR" spc="-75" dirty="0" smtClean="0">
                <a:cs typeface="Arial"/>
              </a:rPr>
              <a:t>de </a:t>
            </a:r>
            <a:r>
              <a:rPr lang="pt-BR" spc="-80" dirty="0" smtClean="0">
                <a:cs typeface="Arial"/>
              </a:rPr>
              <a:t>operação. </a:t>
            </a:r>
            <a:r>
              <a:rPr lang="pt-BR" spc="-120" dirty="0" smtClean="0">
                <a:cs typeface="Arial"/>
              </a:rPr>
              <a:t>Também </a:t>
            </a:r>
            <a:r>
              <a:rPr lang="pt-BR" spc="-90" dirty="0" smtClean="0">
                <a:cs typeface="Arial"/>
              </a:rPr>
              <a:t>há </a:t>
            </a:r>
            <a:r>
              <a:rPr lang="pt-BR" spc="-65" dirty="0" smtClean="0">
                <a:cs typeface="Arial"/>
              </a:rPr>
              <a:t>disponível </a:t>
            </a:r>
            <a:r>
              <a:rPr lang="pt-BR" spc="-125" dirty="0" smtClean="0">
                <a:cs typeface="Arial"/>
              </a:rPr>
              <a:t>a </a:t>
            </a:r>
            <a:r>
              <a:rPr lang="pt-BR" spc="-95" dirty="0" smtClean="0">
                <a:cs typeface="Arial"/>
              </a:rPr>
              <a:t>versão </a:t>
            </a:r>
            <a:r>
              <a:rPr lang="pt-BR" spc="-30" dirty="0" smtClean="0">
                <a:cs typeface="Arial"/>
              </a:rPr>
              <a:t>“</a:t>
            </a:r>
            <a:r>
              <a:rPr lang="pt-BR" spc="-30" dirty="0" err="1" smtClean="0">
                <a:cs typeface="Arial"/>
              </a:rPr>
              <a:t>Minizinha</a:t>
            </a:r>
            <a:r>
              <a:rPr lang="pt-BR" spc="-30" dirty="0" smtClean="0">
                <a:cs typeface="Arial"/>
              </a:rPr>
              <a:t>”, </a:t>
            </a:r>
            <a:r>
              <a:rPr lang="pt-BR" spc="-85" dirty="0" smtClean="0">
                <a:cs typeface="Arial"/>
              </a:rPr>
              <a:t>uma </a:t>
            </a:r>
            <a:r>
              <a:rPr lang="pt-BR" spc="-95" dirty="0" smtClean="0">
                <a:cs typeface="Arial"/>
              </a:rPr>
              <a:t>versão </a:t>
            </a:r>
            <a:r>
              <a:rPr lang="pt-BR" spc="-10" dirty="0" smtClean="0">
                <a:cs typeface="Carlito"/>
              </a:rPr>
              <a:t>menor </a:t>
            </a:r>
            <a:r>
              <a:rPr lang="pt-BR" spc="-5" dirty="0" smtClean="0">
                <a:cs typeface="Carlito"/>
              </a:rPr>
              <a:t>do Módulo </a:t>
            </a:r>
            <a:r>
              <a:rPr lang="pt-BR" spc="-10" dirty="0" smtClean="0">
                <a:cs typeface="Carlito"/>
              </a:rPr>
              <a:t>Roteador com </a:t>
            </a:r>
            <a:r>
              <a:rPr lang="pt-BR" spc="-5" dirty="0" smtClean="0">
                <a:cs typeface="Carlito"/>
              </a:rPr>
              <a:t>as mesmas </a:t>
            </a:r>
            <a:r>
              <a:rPr lang="pt-BR" spc="-10" dirty="0" smtClean="0">
                <a:cs typeface="Carlito"/>
              </a:rPr>
              <a:t>funções, </a:t>
            </a:r>
            <a:r>
              <a:rPr lang="pt-BR" spc="-5" dirty="0" smtClean="0">
                <a:cs typeface="Carlito"/>
              </a:rPr>
              <a:t>diminuindo apenas o </a:t>
            </a:r>
            <a:r>
              <a:rPr lang="pt-BR" spc="-10" dirty="0" smtClean="0">
                <a:cs typeface="Carlito"/>
              </a:rPr>
              <a:t>tamanho. Sua fixação </a:t>
            </a:r>
            <a:r>
              <a:rPr lang="pt-BR" spc="-15" dirty="0" smtClean="0">
                <a:cs typeface="Carlito"/>
              </a:rPr>
              <a:t>deve </a:t>
            </a:r>
            <a:r>
              <a:rPr lang="pt-BR" spc="-10" dirty="0" smtClean="0">
                <a:cs typeface="Carlito"/>
              </a:rPr>
              <a:t>estar </a:t>
            </a:r>
            <a:r>
              <a:rPr lang="pt-BR" spc="-5" dirty="0" smtClean="0">
                <a:cs typeface="Carlito"/>
              </a:rPr>
              <a:t>a uma </a:t>
            </a:r>
            <a:r>
              <a:rPr lang="pt-BR" spc="-10" dirty="0" smtClean="0">
                <a:cs typeface="Carlito"/>
              </a:rPr>
              <a:t>altura </a:t>
            </a:r>
            <a:r>
              <a:rPr lang="pt-BR" spc="-5" dirty="0" smtClean="0">
                <a:cs typeface="Carlito"/>
              </a:rPr>
              <a:t>de no mínimo 2,0 </a:t>
            </a:r>
            <a:r>
              <a:rPr lang="pt-BR" spc="-15" dirty="0" smtClean="0">
                <a:cs typeface="Carlito"/>
              </a:rPr>
              <a:t>metros </a:t>
            </a:r>
            <a:r>
              <a:rPr lang="pt-BR" spc="-5" dirty="0" smtClean="0">
                <a:cs typeface="Carlito"/>
              </a:rPr>
              <a:t>do</a:t>
            </a:r>
            <a:r>
              <a:rPr lang="pt-BR" spc="75" dirty="0" smtClean="0">
                <a:cs typeface="Carlito"/>
              </a:rPr>
              <a:t> </a:t>
            </a:r>
            <a:r>
              <a:rPr lang="pt-BR" spc="-10" dirty="0" smtClean="0">
                <a:cs typeface="Carlito"/>
              </a:rPr>
              <a:t>piso.</a:t>
            </a:r>
            <a:endParaRPr lang="pt-BR" dirty="0">
              <a:cs typeface="Carlito"/>
            </a:endParaRPr>
          </a:p>
        </p:txBody>
      </p:sp>
    </p:spTree>
    <p:extLst>
      <p:ext uri="{BB962C8B-B14F-4D97-AF65-F5344CB8AC3E}">
        <p14:creationId xmlns:p14="http://schemas.microsoft.com/office/powerpoint/2010/main" val="1280135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/>
          <p:cNvSpPr/>
          <p:nvPr/>
        </p:nvSpPr>
        <p:spPr>
          <a:xfrm>
            <a:off x="180999" y="361808"/>
            <a:ext cx="6458839" cy="438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0998" y="8316416"/>
            <a:ext cx="6458839" cy="438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04" y="985034"/>
            <a:ext cx="78756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1295499" y="1102479"/>
            <a:ext cx="49505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i="1" dirty="0" smtClean="0">
                <a:solidFill>
                  <a:schemeClr val="bg1">
                    <a:lumMod val="50000"/>
                  </a:schemeClr>
                </a:solidFill>
              </a:rPr>
              <a:t>MÓDULO CONTATO SECO</a:t>
            </a:r>
            <a:endParaRPr lang="pt-B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279791" y="6285091"/>
            <a:ext cx="62612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indent="432000" algn="just">
              <a:lnSpc>
                <a:spcPct val="100000"/>
              </a:lnSpc>
            </a:pPr>
            <a:r>
              <a:rPr lang="pt-BR" spc="-5" dirty="0" smtClean="0">
                <a:cs typeface="Carlito"/>
              </a:rPr>
              <a:t>O módulo de </a:t>
            </a:r>
            <a:r>
              <a:rPr lang="pt-BR" spc="-15" dirty="0" smtClean="0">
                <a:cs typeface="Carlito"/>
              </a:rPr>
              <a:t>Contato </a:t>
            </a:r>
            <a:r>
              <a:rPr lang="pt-BR" spc="-10" dirty="0" smtClean="0">
                <a:cs typeface="Carlito"/>
              </a:rPr>
              <a:t>Seco (Ou </a:t>
            </a:r>
            <a:r>
              <a:rPr lang="pt-BR" spc="-5" dirty="0" smtClean="0">
                <a:cs typeface="Carlito"/>
              </a:rPr>
              <a:t>Módulo </a:t>
            </a:r>
            <a:r>
              <a:rPr lang="pt-BR" spc="-10" dirty="0" smtClean="0">
                <a:cs typeface="Carlito"/>
              </a:rPr>
              <a:t>Relé) tem </a:t>
            </a:r>
            <a:r>
              <a:rPr lang="pt-BR" spc="-5" dirty="0" smtClean="0">
                <a:cs typeface="Carlito"/>
              </a:rPr>
              <a:t>a </a:t>
            </a:r>
            <a:r>
              <a:rPr lang="pt-BR" spc="-10" dirty="0" smtClean="0">
                <a:cs typeface="Carlito"/>
              </a:rPr>
              <a:t>função </a:t>
            </a:r>
            <a:r>
              <a:rPr lang="pt-BR" spc="-5" dirty="0" smtClean="0">
                <a:cs typeface="Carlito"/>
              </a:rPr>
              <a:t>de acionar o </a:t>
            </a:r>
            <a:r>
              <a:rPr lang="pt-BR" spc="-15" dirty="0" smtClean="0">
                <a:cs typeface="Carlito"/>
              </a:rPr>
              <a:t>contato </a:t>
            </a:r>
            <a:r>
              <a:rPr lang="pt-BR" spc="-5" dirty="0" smtClean="0">
                <a:cs typeface="Carlito"/>
              </a:rPr>
              <a:t>de </a:t>
            </a:r>
            <a:r>
              <a:rPr lang="pt-BR" spc="-10" dirty="0" smtClean="0">
                <a:cs typeface="Carlito"/>
              </a:rPr>
              <a:t>um relé </a:t>
            </a:r>
            <a:r>
              <a:rPr lang="pt-BR" spc="-5" dirty="0" smtClean="0">
                <a:cs typeface="Carlito"/>
              </a:rPr>
              <a:t>quando a  </a:t>
            </a:r>
            <a:r>
              <a:rPr lang="pt-BR" spc="-75" dirty="0" smtClean="0">
                <a:cs typeface="Arial"/>
              </a:rPr>
              <a:t>Central </a:t>
            </a:r>
            <a:r>
              <a:rPr lang="pt-BR" spc="-35" dirty="0" smtClean="0">
                <a:cs typeface="Arial"/>
              </a:rPr>
              <a:t>entrar </a:t>
            </a:r>
            <a:r>
              <a:rPr lang="pt-BR" spc="-80" dirty="0" smtClean="0">
                <a:cs typeface="Arial"/>
              </a:rPr>
              <a:t>em </a:t>
            </a:r>
            <a:r>
              <a:rPr lang="pt-BR" spc="-55" dirty="0" smtClean="0">
                <a:cs typeface="Arial"/>
              </a:rPr>
              <a:t>modo </a:t>
            </a:r>
            <a:r>
              <a:rPr lang="pt-BR" spc="-80" dirty="0" smtClean="0">
                <a:cs typeface="Arial"/>
              </a:rPr>
              <a:t>de </a:t>
            </a:r>
            <a:r>
              <a:rPr lang="pt-BR" spc="-105" dirty="0" smtClean="0">
                <a:cs typeface="Arial"/>
              </a:rPr>
              <a:t>“FOGO” </a:t>
            </a:r>
            <a:r>
              <a:rPr lang="pt-BR" spc="-80" dirty="0" smtClean="0">
                <a:cs typeface="Arial"/>
              </a:rPr>
              <a:t>(Disparo </a:t>
            </a:r>
            <a:r>
              <a:rPr lang="pt-BR" spc="-55" dirty="0" smtClean="0">
                <a:cs typeface="Arial"/>
              </a:rPr>
              <a:t>do </a:t>
            </a:r>
            <a:r>
              <a:rPr lang="pt-BR" spc="-65" dirty="0" smtClean="0">
                <a:cs typeface="Arial"/>
              </a:rPr>
              <a:t>Alarme). </a:t>
            </a:r>
            <a:r>
              <a:rPr lang="pt-BR" spc="-190" dirty="0" smtClean="0">
                <a:cs typeface="Arial"/>
              </a:rPr>
              <a:t>O </a:t>
            </a:r>
            <a:r>
              <a:rPr lang="pt-BR" spc="-30" dirty="0" smtClean="0">
                <a:cs typeface="Arial"/>
              </a:rPr>
              <a:t>Módulo </a:t>
            </a:r>
            <a:r>
              <a:rPr lang="pt-BR" spc="-100" dirty="0" smtClean="0">
                <a:cs typeface="Arial"/>
              </a:rPr>
              <a:t>Bomba é </a:t>
            </a:r>
            <a:r>
              <a:rPr lang="pt-BR" spc="-60" dirty="0" smtClean="0">
                <a:cs typeface="Arial"/>
              </a:rPr>
              <a:t>um </a:t>
            </a:r>
            <a:r>
              <a:rPr lang="pt-BR" spc="-50" dirty="0" smtClean="0">
                <a:cs typeface="Arial"/>
              </a:rPr>
              <a:t>relé </a:t>
            </a:r>
            <a:r>
              <a:rPr lang="pt-BR" spc="-85" dirty="0" smtClean="0">
                <a:cs typeface="Arial"/>
              </a:rPr>
              <a:t>com </a:t>
            </a:r>
            <a:r>
              <a:rPr lang="pt-BR" spc="-45" dirty="0" smtClean="0">
                <a:cs typeface="Arial"/>
              </a:rPr>
              <a:t>contato </a:t>
            </a:r>
            <a:r>
              <a:rPr lang="pt-BR" spc="-80" dirty="0" smtClean="0">
                <a:cs typeface="Arial"/>
              </a:rPr>
              <a:t>de </a:t>
            </a:r>
            <a:r>
              <a:rPr lang="pt-BR" spc="-55" dirty="0" smtClean="0">
                <a:cs typeface="Arial"/>
              </a:rPr>
              <a:t>até  </a:t>
            </a:r>
            <a:r>
              <a:rPr lang="pt-BR" spc="-10" dirty="0" smtClean="0">
                <a:cs typeface="Carlito"/>
              </a:rPr>
              <a:t>220V (volts) com </a:t>
            </a:r>
            <a:r>
              <a:rPr lang="pt-BR" spc="-15" dirty="0" smtClean="0">
                <a:cs typeface="Carlito"/>
              </a:rPr>
              <a:t>corrente </a:t>
            </a:r>
            <a:r>
              <a:rPr lang="pt-BR" spc="-5" dirty="0" smtClean="0">
                <a:cs typeface="Carlito"/>
              </a:rPr>
              <a:t>máxima de 5A </a:t>
            </a:r>
            <a:r>
              <a:rPr lang="pt-BR" spc="-10" dirty="0" smtClean="0">
                <a:cs typeface="Carlito"/>
              </a:rPr>
              <a:t>(ampères) </a:t>
            </a:r>
            <a:r>
              <a:rPr lang="pt-BR" spc="-5" dirty="0" smtClean="0">
                <a:cs typeface="Carlito"/>
              </a:rPr>
              <a:t>acionado </a:t>
            </a:r>
            <a:r>
              <a:rPr lang="pt-BR" spc="-10" dirty="0" smtClean="0">
                <a:cs typeface="Carlito"/>
              </a:rPr>
              <a:t>quando </a:t>
            </a:r>
            <a:r>
              <a:rPr lang="pt-BR" spc="-5" dirty="0" smtClean="0">
                <a:cs typeface="Carlito"/>
              </a:rPr>
              <a:t>a </a:t>
            </a:r>
            <a:r>
              <a:rPr lang="pt-BR" spc="-15" dirty="0" smtClean="0">
                <a:cs typeface="Carlito"/>
              </a:rPr>
              <a:t>Central </a:t>
            </a:r>
            <a:r>
              <a:rPr lang="pt-BR" spc="-10" dirty="0" smtClean="0">
                <a:cs typeface="Carlito"/>
              </a:rPr>
              <a:t>emite um </a:t>
            </a:r>
            <a:r>
              <a:rPr lang="pt-BR" spc="-5" dirty="0" smtClean="0">
                <a:cs typeface="Carlito"/>
              </a:rPr>
              <a:t>sinal de </a:t>
            </a:r>
            <a:r>
              <a:rPr lang="pt-BR" spc="-10" dirty="0" smtClean="0">
                <a:cs typeface="Carlito"/>
              </a:rPr>
              <a:t>Disparo  </a:t>
            </a:r>
            <a:r>
              <a:rPr lang="pt-BR" spc="-5" dirty="0" smtClean="0">
                <a:cs typeface="Carlito"/>
              </a:rPr>
              <a:t>de Alarme </a:t>
            </a:r>
            <a:r>
              <a:rPr lang="pt-BR" spc="-15" dirty="0" smtClean="0">
                <a:cs typeface="Carlito"/>
              </a:rPr>
              <a:t>(Fogo) para </a:t>
            </a:r>
            <a:r>
              <a:rPr lang="pt-BR" spc="-5" dirty="0" smtClean="0">
                <a:cs typeface="Carlito"/>
              </a:rPr>
              <a:t>os</a:t>
            </a:r>
            <a:r>
              <a:rPr lang="pt-BR" spc="65" dirty="0" smtClean="0">
                <a:cs typeface="Carlito"/>
              </a:rPr>
              <a:t> </a:t>
            </a:r>
            <a:r>
              <a:rPr lang="pt-BR" spc="-10" dirty="0" smtClean="0">
                <a:cs typeface="Carlito"/>
              </a:rPr>
              <a:t>periféricos.</a:t>
            </a:r>
            <a:endParaRPr lang="pt-BR" dirty="0">
              <a:cs typeface="Carlito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018" y="2353417"/>
            <a:ext cx="5086800" cy="3912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7562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/>
          <p:cNvSpPr/>
          <p:nvPr/>
        </p:nvSpPr>
        <p:spPr>
          <a:xfrm>
            <a:off x="180999" y="361808"/>
            <a:ext cx="6458839" cy="438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0998" y="8316416"/>
            <a:ext cx="6458839" cy="438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04" y="985034"/>
            <a:ext cx="78756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1295499" y="1102479"/>
            <a:ext cx="49505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i="1" dirty="0" smtClean="0">
                <a:solidFill>
                  <a:schemeClr val="bg1">
                    <a:lumMod val="50000"/>
                  </a:schemeClr>
                </a:solidFill>
              </a:rPr>
              <a:t>MÓDULO SUPERVISÃO</a:t>
            </a:r>
            <a:endParaRPr lang="pt-B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399" y="2483768"/>
            <a:ext cx="5087574" cy="3862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335354" y="6660230"/>
            <a:ext cx="615012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lvl="0" indent="432000" algn="just"/>
            <a:r>
              <a:rPr lang="pt-BR" spc="-10" dirty="0" smtClean="0">
                <a:solidFill>
                  <a:prstClr val="black"/>
                </a:solidFill>
                <a:cs typeface="Carlito"/>
              </a:rPr>
              <a:t>Este </a:t>
            </a:r>
            <a:r>
              <a:rPr lang="pt-BR" spc="-10" dirty="0">
                <a:solidFill>
                  <a:prstClr val="black"/>
                </a:solidFill>
                <a:cs typeface="Carlito"/>
              </a:rPr>
              <a:t>módulo </a:t>
            </a:r>
            <a:r>
              <a:rPr lang="pt-BR" spc="-5" dirty="0">
                <a:solidFill>
                  <a:prstClr val="black"/>
                </a:solidFill>
                <a:cs typeface="Carlito"/>
              </a:rPr>
              <a:t>supervisiona </a:t>
            </a:r>
            <a:r>
              <a:rPr lang="pt-BR" spc="-10" dirty="0">
                <a:solidFill>
                  <a:prstClr val="black"/>
                </a:solidFill>
                <a:cs typeface="Carlito"/>
              </a:rPr>
              <a:t>uma bomba, uma pressurização, </a:t>
            </a:r>
            <a:r>
              <a:rPr lang="pt-BR" spc="-5" dirty="0">
                <a:solidFill>
                  <a:prstClr val="black"/>
                </a:solidFill>
                <a:cs typeface="Carlito"/>
              </a:rPr>
              <a:t>ou qualquer </a:t>
            </a:r>
            <a:r>
              <a:rPr lang="pt-BR" spc="-10" dirty="0">
                <a:solidFill>
                  <a:prstClr val="black"/>
                </a:solidFill>
                <a:cs typeface="Carlito"/>
              </a:rPr>
              <a:t>outro dispositivo que possa</a:t>
            </a:r>
            <a:r>
              <a:rPr lang="pt-BR" spc="220" dirty="0">
                <a:solidFill>
                  <a:prstClr val="black"/>
                </a:solidFill>
                <a:cs typeface="Carlito"/>
              </a:rPr>
              <a:t> </a:t>
            </a:r>
            <a:r>
              <a:rPr lang="pt-BR" spc="-10" dirty="0">
                <a:solidFill>
                  <a:prstClr val="black"/>
                </a:solidFill>
                <a:cs typeface="Carlito"/>
              </a:rPr>
              <a:t>fechar</a:t>
            </a:r>
            <a:r>
              <a:rPr lang="pt-BR" dirty="0">
                <a:solidFill>
                  <a:prstClr val="black"/>
                </a:solidFill>
                <a:cs typeface="Carlito"/>
              </a:rPr>
              <a:t> </a:t>
            </a:r>
            <a:r>
              <a:rPr lang="pt-BR" spc="-5" dirty="0">
                <a:solidFill>
                  <a:prstClr val="black"/>
                </a:solidFill>
                <a:cs typeface="Carlito"/>
              </a:rPr>
              <a:t>seus </a:t>
            </a:r>
            <a:r>
              <a:rPr lang="pt-BR" spc="-15" dirty="0">
                <a:solidFill>
                  <a:prstClr val="black"/>
                </a:solidFill>
                <a:cs typeface="Carlito"/>
              </a:rPr>
              <a:t>contatos </a:t>
            </a:r>
            <a:r>
              <a:rPr lang="pt-BR" spc="-5" dirty="0">
                <a:solidFill>
                  <a:prstClr val="black"/>
                </a:solidFill>
                <a:cs typeface="Carlito"/>
              </a:rPr>
              <a:t>de</a:t>
            </a:r>
            <a:r>
              <a:rPr lang="pt-BR" spc="15" dirty="0">
                <a:solidFill>
                  <a:prstClr val="black"/>
                </a:solidFill>
                <a:cs typeface="Carlito"/>
              </a:rPr>
              <a:t> </a:t>
            </a:r>
            <a:r>
              <a:rPr lang="pt-BR" spc="-10" dirty="0">
                <a:solidFill>
                  <a:prstClr val="black"/>
                </a:solidFill>
                <a:cs typeface="Carlito"/>
              </a:rPr>
              <a:t>monitoramento.</a:t>
            </a:r>
            <a:endParaRPr lang="pt-BR" spc="-5" dirty="0">
              <a:solidFill>
                <a:prstClr val="black"/>
              </a:solidFill>
              <a:cs typeface="Carlito"/>
            </a:endParaRPr>
          </a:p>
          <a:p>
            <a:pPr marL="12700" lvl="0"/>
            <a:endParaRPr lang="pt-BR" sz="1600" dirty="0">
              <a:solidFill>
                <a:prstClr val="black"/>
              </a:solidFill>
              <a:latin typeface="Carlito"/>
              <a:cs typeface="Carlito"/>
            </a:endParaRPr>
          </a:p>
        </p:txBody>
      </p:sp>
    </p:spTree>
    <p:extLst>
      <p:ext uri="{BB962C8B-B14F-4D97-AF65-F5344CB8AC3E}">
        <p14:creationId xmlns:p14="http://schemas.microsoft.com/office/powerpoint/2010/main" val="1601914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/>
          <p:cNvSpPr/>
          <p:nvPr/>
        </p:nvSpPr>
        <p:spPr>
          <a:xfrm>
            <a:off x="180999" y="361808"/>
            <a:ext cx="6458839" cy="438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0998" y="8316416"/>
            <a:ext cx="6458839" cy="438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04" y="985034"/>
            <a:ext cx="78756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1295499" y="1102479"/>
            <a:ext cx="49505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i="1" dirty="0" smtClean="0">
                <a:solidFill>
                  <a:schemeClr val="bg1">
                    <a:lumMod val="50000"/>
                  </a:schemeClr>
                </a:solidFill>
              </a:rPr>
              <a:t>MÓDULO ROTEADOR SOLAR</a:t>
            </a:r>
            <a:endParaRPr lang="pt-B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378" y="2206400"/>
            <a:ext cx="4594817" cy="3805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285256" y="6372200"/>
            <a:ext cx="62198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indent="432000" algn="just">
              <a:lnSpc>
                <a:spcPct val="100000"/>
              </a:lnSpc>
            </a:pPr>
            <a:r>
              <a:rPr lang="pt-BR" spc="-5" dirty="0" smtClean="0">
                <a:cs typeface="Carlito"/>
              </a:rPr>
              <a:t>Assim </a:t>
            </a:r>
            <a:r>
              <a:rPr lang="pt-BR" spc="-10" dirty="0" smtClean="0">
                <a:cs typeface="Carlito"/>
              </a:rPr>
              <a:t>como </a:t>
            </a:r>
            <a:r>
              <a:rPr lang="pt-BR" spc="-5" dirty="0" smtClean="0">
                <a:cs typeface="Carlito"/>
              </a:rPr>
              <a:t>o Módulo </a:t>
            </a:r>
            <a:r>
              <a:rPr lang="pt-BR" spc="-10" dirty="0" smtClean="0">
                <a:cs typeface="Carlito"/>
              </a:rPr>
              <a:t>Roteador , este </a:t>
            </a:r>
            <a:r>
              <a:rPr lang="pt-BR" spc="-15" dirty="0" smtClean="0">
                <a:cs typeface="Carlito"/>
              </a:rPr>
              <a:t>periférico </a:t>
            </a:r>
            <a:r>
              <a:rPr lang="pt-BR" spc="-10" dirty="0" smtClean="0">
                <a:cs typeface="Carlito"/>
              </a:rPr>
              <a:t>tem </a:t>
            </a:r>
            <a:r>
              <a:rPr lang="pt-BR" spc="-5" dirty="0" smtClean="0">
                <a:cs typeface="Carlito"/>
              </a:rPr>
              <a:t>a </a:t>
            </a:r>
            <a:r>
              <a:rPr lang="pt-BR" spc="-10" dirty="0" smtClean="0">
                <a:cs typeface="Carlito"/>
              </a:rPr>
              <a:t>função de rotear (repetir) </a:t>
            </a:r>
            <a:r>
              <a:rPr lang="pt-BR" spc="-5" dirty="0" smtClean="0">
                <a:cs typeface="Carlito"/>
              </a:rPr>
              <a:t>o sinal da </a:t>
            </a:r>
            <a:r>
              <a:rPr lang="pt-BR" spc="-15" dirty="0" smtClean="0">
                <a:cs typeface="Carlito"/>
              </a:rPr>
              <a:t>Central </a:t>
            </a:r>
            <a:r>
              <a:rPr lang="pt-BR" spc="-5" dirty="0" smtClean="0">
                <a:cs typeface="Carlito"/>
              </a:rPr>
              <a:t>ou de qualquer </a:t>
            </a:r>
            <a:r>
              <a:rPr lang="pt-BR" spc="-10" dirty="0" smtClean="0">
                <a:cs typeface="Carlito"/>
              </a:rPr>
              <a:t>outro periférico </a:t>
            </a:r>
            <a:r>
              <a:rPr lang="pt-BR" spc="-15" dirty="0" smtClean="0">
                <a:cs typeface="Carlito"/>
              </a:rPr>
              <a:t>dentro </a:t>
            </a:r>
            <a:r>
              <a:rPr lang="pt-BR" spc="-5" dirty="0" smtClean="0">
                <a:cs typeface="Carlito"/>
              </a:rPr>
              <a:t>do </a:t>
            </a:r>
            <a:r>
              <a:rPr lang="pt-BR" spc="-10" dirty="0" smtClean="0">
                <a:cs typeface="Carlito"/>
              </a:rPr>
              <a:t>seu </a:t>
            </a:r>
            <a:r>
              <a:rPr lang="pt-BR" spc="-5" dirty="0" smtClean="0">
                <a:cs typeface="Carlito"/>
              </a:rPr>
              <a:t>alcance de</a:t>
            </a:r>
            <a:r>
              <a:rPr lang="pt-BR" spc="235" dirty="0" smtClean="0">
                <a:cs typeface="Carlito"/>
              </a:rPr>
              <a:t> </a:t>
            </a:r>
            <a:r>
              <a:rPr lang="pt-BR" spc="-15" dirty="0" smtClean="0">
                <a:cs typeface="Carlito"/>
              </a:rPr>
              <a:t>operação. S</a:t>
            </a:r>
            <a:r>
              <a:rPr lang="pt-BR" dirty="0" smtClean="0"/>
              <a:t>ua </a:t>
            </a:r>
            <a:r>
              <a:rPr lang="pt-BR" dirty="0"/>
              <a:t>alimentação é dada por um painel fotovoltaico 150 x 162 mm 6V 3W. Sua fixação deve estar a uma altura de no mínimo 2,0 metros do piso.</a:t>
            </a:r>
            <a:endParaRPr lang="pt-BR" spc="-15" dirty="0" smtClean="0">
              <a:cs typeface="Carlito"/>
            </a:endParaRPr>
          </a:p>
        </p:txBody>
      </p:sp>
    </p:spTree>
    <p:extLst>
      <p:ext uri="{BB962C8B-B14F-4D97-AF65-F5344CB8AC3E}">
        <p14:creationId xmlns:p14="http://schemas.microsoft.com/office/powerpoint/2010/main" val="252528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/>
          <p:cNvSpPr/>
          <p:nvPr/>
        </p:nvSpPr>
        <p:spPr>
          <a:xfrm>
            <a:off x="180999" y="361808"/>
            <a:ext cx="6458839" cy="438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0998" y="8316416"/>
            <a:ext cx="6458839" cy="438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04" y="985034"/>
            <a:ext cx="78756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1295499" y="1102479"/>
            <a:ext cx="49505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i="1" dirty="0" smtClean="0">
                <a:solidFill>
                  <a:schemeClr val="bg1">
                    <a:lumMod val="50000"/>
                  </a:schemeClr>
                </a:solidFill>
              </a:rPr>
              <a:t>LINHA DE EQUIPAMENTOS À PROVA DE EXPLOSÃO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1" t="9640" r="8191" b="11402"/>
          <a:stretch/>
        </p:blipFill>
        <p:spPr>
          <a:xfrm>
            <a:off x="2876210" y="2267744"/>
            <a:ext cx="3981790" cy="3003861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180998" y="3133385"/>
            <a:ext cx="31497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 smtClean="0">
                <a:solidFill>
                  <a:srgbClr val="FF0000"/>
                </a:solidFill>
                <a:latin typeface="Berlin Sans FB Demi" panose="020E0802020502020306" pitchFamily="34" charset="0"/>
              </a:rPr>
              <a:t>ACIONADOR DE ALARME EX d</a:t>
            </a:r>
          </a:p>
          <a:p>
            <a:pPr algn="ctr"/>
            <a:r>
              <a:rPr lang="pt-BR" sz="1600" dirty="0"/>
              <a:t>Involucro para uso em atmosfera explosiva fabricada em liga de</a:t>
            </a:r>
          </a:p>
          <a:p>
            <a:pPr algn="ctr"/>
            <a:r>
              <a:rPr lang="pt-BR" sz="1600" dirty="0"/>
              <a:t>alumínio </a:t>
            </a:r>
            <a:r>
              <a:rPr lang="pt-BR" sz="1600" dirty="0" smtClean="0"/>
              <a:t>fundido.</a:t>
            </a:r>
            <a:endParaRPr lang="pt-BR" sz="16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6" t="3396" r="13876" b="15384"/>
          <a:stretch/>
        </p:blipFill>
        <p:spPr>
          <a:xfrm>
            <a:off x="142558" y="5079911"/>
            <a:ext cx="3447277" cy="298421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3330768" y="6628932"/>
            <a:ext cx="343956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rgbClr val="FF0000"/>
                </a:solidFill>
                <a:latin typeface="Berlin Sans FB Demi" panose="020E0802020502020306" pitchFamily="34" charset="0"/>
              </a:rPr>
              <a:t>SIRENE EX d</a:t>
            </a:r>
          </a:p>
          <a:p>
            <a:pPr algn="ctr"/>
            <a:r>
              <a:rPr lang="pt-BR" sz="1600" dirty="0" smtClean="0"/>
              <a:t>Intensidade sonora a 1 metro de 105 dB.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6662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/>
          <p:cNvSpPr/>
          <p:nvPr/>
        </p:nvSpPr>
        <p:spPr>
          <a:xfrm>
            <a:off x="180999" y="361808"/>
            <a:ext cx="6458839" cy="438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0998" y="8316416"/>
            <a:ext cx="6458839" cy="438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04" y="985034"/>
            <a:ext cx="78756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1530560" y="1102479"/>
            <a:ext cx="49505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pt-BR" sz="2000" b="1" i="1" dirty="0" smtClean="0">
                <a:solidFill>
                  <a:schemeClr val="bg1">
                    <a:lumMod val="50000"/>
                  </a:schemeClr>
                </a:solidFill>
              </a:rPr>
              <a:t>SOFTWARE GERENCIADOR</a:t>
            </a:r>
            <a:endParaRPr lang="pt-B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object 7"/>
          <p:cNvSpPr/>
          <p:nvPr/>
        </p:nvSpPr>
        <p:spPr>
          <a:xfrm>
            <a:off x="1273066" y="2233836"/>
            <a:ext cx="4274704" cy="35291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234452" y="6228184"/>
            <a:ext cx="630013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32000" algn="just"/>
            <a:r>
              <a:rPr lang="pt-BR" dirty="0" smtClean="0"/>
              <a:t>ORBIT </a:t>
            </a:r>
            <a:r>
              <a:rPr lang="pt-BR" dirty="0"/>
              <a:t>é um sistema de supervisão (SCADA) que permite total interação com o sistema de combate a incêndio. </a:t>
            </a:r>
            <a:endParaRPr lang="pt-BR" dirty="0" smtClean="0"/>
          </a:p>
          <a:p>
            <a:pPr indent="432000" algn="just"/>
            <a:endParaRPr lang="pt-BR" dirty="0"/>
          </a:p>
          <a:p>
            <a:pPr indent="432000" algn="just"/>
            <a:r>
              <a:rPr lang="pt-BR" dirty="0"/>
              <a:t>Utilizado quando existe uma quantidade elevada de dispositivos ou pela facilidade de monitoramento.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9613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56"/>
          <a:stretch/>
        </p:blipFill>
        <p:spPr>
          <a:xfrm>
            <a:off x="4400185" y="4285461"/>
            <a:ext cx="2239653" cy="1852594"/>
          </a:xfrm>
          <a:prstGeom prst="rect">
            <a:avLst/>
          </a:prstGeom>
        </p:spPr>
      </p:pic>
      <p:sp>
        <p:nvSpPr>
          <p:cNvPr id="4" name="object 5"/>
          <p:cNvSpPr/>
          <p:nvPr/>
        </p:nvSpPr>
        <p:spPr>
          <a:xfrm>
            <a:off x="180999" y="361808"/>
            <a:ext cx="6458839" cy="4382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0998" y="8316416"/>
            <a:ext cx="6458839" cy="4382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04" y="985034"/>
            <a:ext cx="78756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1295499" y="1102479"/>
            <a:ext cx="49505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i="1" dirty="0" smtClean="0">
                <a:solidFill>
                  <a:schemeClr val="bg1">
                    <a:lumMod val="50000"/>
                  </a:schemeClr>
                </a:solidFill>
              </a:rPr>
              <a:t>ALGUNS CLIENTES DA WI-</a:t>
            </a:r>
            <a:r>
              <a:rPr lang="pt-BR" sz="2000" b="1" i="1" dirty="0" smtClean="0">
                <a:solidFill>
                  <a:srgbClr val="FF0000"/>
                </a:solidFill>
              </a:rPr>
              <a:t>FIRE</a:t>
            </a:r>
            <a:endParaRPr lang="pt-BR" sz="2000" b="1" i="1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203" l="0" r="100000">
                        <a14:foregroundMark x1="6237" y1="16135" x2="17002" y2="11155"/>
                        <a14:foregroundMark x1="30584" y1="25299" x2="43561" y2="11952"/>
                        <a14:foregroundMark x1="43561" y1="11952" x2="43561" y2="11952"/>
                        <a14:foregroundMark x1="28873" y1="6972" x2="35312" y2="25697"/>
                        <a14:foregroundMark x1="28873" y1="7769" x2="29074" y2="21912"/>
                        <a14:foregroundMark x1="35111" y1="24900" x2="37626" y2="24502"/>
                        <a14:foregroundMark x1="37827" y1="24104" x2="37827" y2="24104"/>
                        <a14:foregroundMark x1="38330" y1="24104" x2="38330" y2="24104"/>
                        <a14:foregroundMark x1="38934" y1="23506" x2="44366" y2="23108"/>
                        <a14:foregroundMark x1="36419" y1="25697" x2="43763" y2="25697"/>
                        <a14:foregroundMark x1="44970" y1="6574" x2="45573" y2="20717"/>
                        <a14:foregroundMark x1="45775" y1="6972" x2="45573" y2="24502"/>
                        <a14:foregroundMark x1="30181" y1="5378" x2="43058" y2="5378"/>
                        <a14:foregroundMark x1="46076" y1="12351" x2="46278" y2="19920"/>
                        <a14:foregroundMark x1="52918" y1="6972" x2="67606" y2="7371"/>
                        <a14:foregroundMark x1="67606" y1="7371" x2="67606" y2="7371"/>
                        <a14:foregroundMark x1="54024" y1="25697" x2="67203" y2="24502"/>
                        <a14:foregroundMark x1="69014" y1="10359" x2="69014" y2="10359"/>
                        <a14:foregroundMark x1="67807" y1="4183" x2="69618" y2="9163"/>
                        <a14:foregroundMark x1="78068" y1="13745" x2="92052" y2="13147"/>
                        <a14:foregroundMark x1="92052" y1="13147" x2="92052" y2="13147"/>
                        <a14:foregroundMark x1="30382" y1="67928" x2="44769" y2="67131"/>
                        <a14:foregroundMark x1="31187" y1="87450" x2="41851" y2="84462"/>
                        <a14:foregroundMark x1="30986" y1="58765" x2="40342" y2="58367"/>
                        <a14:foregroundMark x1="55231" y1="59562" x2="68008" y2="60159"/>
                        <a14:foregroundMark x1="53320" y1="55578" x2="68612" y2="55976"/>
                        <a14:foregroundMark x1="53119" y1="79084" x2="68410" y2="77888"/>
                        <a14:foregroundMark x1="59658" y1="62948" x2="60463" y2="74502"/>
                        <a14:foregroundMark x1="30181" y1="81673" x2="43964" y2="80876"/>
                        <a14:foregroundMark x1="70322" y1="68327" x2="70322" y2="68327"/>
                        <a14:foregroundMark x1="52716" y1="69124" x2="52716" y2="69124"/>
                        <a14:foregroundMark x1="52314" y1="67131" x2="52314" y2="67131"/>
                        <a14:foregroundMark x1="6036" y1="60159" x2="20724" y2="60558"/>
                        <a14:foregroundMark x1="6539" y1="64143" x2="5634" y2="90837"/>
                        <a14:foregroundMark x1="7143" y1="69124" x2="18813" y2="68725"/>
                        <a14:foregroundMark x1="21529" y1="61355" x2="21730" y2="92032"/>
                        <a14:foregroundMark x1="22435" y1="72908" x2="22435" y2="72908"/>
                        <a14:foregroundMark x1="22435" y1="82072" x2="22133" y2="70518"/>
                        <a14:foregroundMark x1="22133" y1="70518" x2="22133" y2="70518"/>
                        <a14:foregroundMark x1="5433" y1="95817" x2="20926" y2="94422"/>
                        <a14:foregroundMark x1="5231" y1="68327" x2="5231" y2="89442"/>
                        <a14:foregroundMark x1="9457" y1="58367" x2="17203" y2="59163"/>
                        <a14:foregroundMark x1="16097" y1="96215" x2="16097" y2="96215"/>
                        <a14:foregroundMark x1="17404" y1="96614" x2="10060" y2="97410"/>
                        <a14:foregroundMark x1="10060" y1="97410" x2="10060" y2="97410"/>
                        <a14:foregroundMark x1="9859" y1="97410" x2="9859" y2="97410"/>
                        <a14:foregroundMark x1="52213" y1="17331" x2="52213" y2="17331"/>
                        <a14:foregroundMark x1="54527" y1="18127" x2="54527" y2="18127"/>
                        <a14:foregroundMark x1="54527" y1="18127" x2="64990" y2="16135"/>
                        <a14:foregroundMark x1="12072" y1="90239" x2="12072" y2="90239"/>
                        <a14:foregroundMark x1="5782" y1="8784" x2="19615" y2="8333"/>
                        <a14:foregroundMark x1="80272" y1="89865" x2="90703" y2="89414"/>
                        <a14:foregroundMark x1="90703" y1="89414" x2="90703" y2="89414"/>
                        <a14:foregroundMark x1="90703" y1="89414" x2="90703" y2="89414"/>
                        <a14:foregroundMark x1="79025" y1="63063" x2="90930" y2="61937"/>
                        <a14:foregroundMark x1="9410" y1="65991" x2="19841" y2="71171"/>
                        <a14:backgroundMark x1="5030" y1="44223" x2="5030" y2="44223"/>
                        <a14:backgroundMark x1="1308" y1="45219" x2="95573" y2="44223"/>
                        <a14:backgroundMark x1="95573" y1="44223" x2="95573" y2="44223"/>
                        <a14:backgroundMark x1="29879" y1="1594" x2="44769" y2="1594"/>
                        <a14:backgroundMark x1="49799" y1="4183" x2="49598" y2="26892"/>
                        <a14:backgroundMark x1="54829" y1="1195" x2="68813" y2="1594"/>
                        <a14:backgroundMark x1="68813" y1="1594" x2="68813" y2="1594"/>
                        <a14:backgroundMark x1="6740" y1="97410" x2="19416" y2="978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317" y="2275936"/>
            <a:ext cx="3657770" cy="1845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09" b="100000" l="605" r="99798">
                        <a14:foregroundMark x1="6054" y1="4499" x2="20585" y2="4090"/>
                        <a14:foregroundMark x1="6458" y1="39673" x2="20787" y2="39264"/>
                        <a14:foregroundMark x1="30878" y1="5317" x2="46418" y2="5726"/>
                        <a14:foregroundMark x1="46418" y1="5726" x2="46418" y2="5726"/>
                        <a14:foregroundMark x1="53986" y1="6135" x2="69929" y2="5726"/>
                        <a14:foregroundMark x1="77901" y1="39673" x2="93845" y2="38855"/>
                        <a14:foregroundMark x1="56206" y1="21472" x2="66398" y2="20654"/>
                        <a14:foregroundMark x1="66398" y1="20654" x2="66398" y2="20654"/>
                        <a14:foregroundMark x1="78708" y1="40491" x2="92836" y2="41104"/>
                        <a14:foregroundMark x1="92836" y1="41104" x2="92836" y2="41104"/>
                        <a14:foregroundMark x1="77296" y1="37628" x2="90616" y2="38446"/>
                        <a14:foregroundMark x1="90817" y1="38446" x2="93441" y2="38855"/>
                        <a14:foregroundMark x1="93441" y1="38855" x2="93441" y2="38855"/>
                        <a14:foregroundMark x1="6054" y1="67894" x2="22301" y2="66667"/>
                        <a14:foregroundMark x1="30071" y1="69530" x2="46620" y2="67894"/>
                        <a14:foregroundMark x1="46620" y1="67894" x2="46620" y2="67894"/>
                        <a14:foregroundMark x1="35116" y1="82822" x2="40262" y2="83231"/>
                        <a14:foregroundMark x1="40666" y1="83231" x2="40666" y2="83231"/>
                        <a14:foregroundMark x1="40666" y1="83231" x2="40666" y2="83231"/>
                        <a14:foregroundMark x1="35116" y1="64622" x2="38446" y2="64622"/>
                        <a14:foregroundMark x1="57215" y1="68712" x2="69728" y2="67894"/>
                        <a14:foregroundMark x1="79516" y1="73006" x2="95055" y2="69939"/>
                        <a14:foregroundMark x1="78910" y1="77096" x2="92432" y2="77096"/>
                        <a14:foregroundMark x1="78507" y1="65849" x2="92432" y2="66258"/>
                        <a14:foregroundMark x1="8779" y1="26585" x2="21594" y2="23517"/>
                        <a14:foregroundMark x1="6660" y1="92434" x2="20585" y2="88753"/>
                        <a14:foregroundMark x1="20585" y1="88753" x2="20585" y2="88753"/>
                        <a14:foregroundMark x1="77901" y1="75460" x2="93845" y2="75460"/>
                        <a14:foregroundMark x1="93845" y1="75460" x2="93845" y2="75460"/>
                        <a14:backgroundMark x1="4642" y1="50920" x2="93845" y2="50511"/>
                        <a14:backgroundMark x1="93845" y1="50511" x2="93845" y2="50511"/>
                        <a14:backgroundMark x1="74571" y1="3681" x2="74773" y2="46830"/>
                        <a14:backgroundMark x1="26135" y1="4499" x2="26539" y2="44376"/>
                        <a14:backgroundMark x1="51867" y1="2863" x2="51665" y2="20654"/>
                        <a14:backgroundMark x1="32492" y1="1636" x2="45005" y2="818"/>
                        <a14:backgroundMark x1="54591" y1="2045" x2="70333" y2="1636"/>
                        <a14:backgroundMark x1="3835" y1="2045" x2="23108" y2="1636"/>
                        <a14:backgroundMark x1="23108" y1="1636" x2="23108" y2="1636"/>
                        <a14:backgroundMark x1="25530" y1="67485" x2="26741" y2="94888"/>
                        <a14:backgroundMark x1="73360" y1="96115" x2="69324" y2="997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4" r="49226"/>
          <a:stretch/>
        </p:blipFill>
        <p:spPr bwMode="auto">
          <a:xfrm>
            <a:off x="476529" y="2279753"/>
            <a:ext cx="1944216" cy="1918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80747" y1="7286" x2="93487" y2="30601"/>
                        <a14:foregroundMark x1="93487" y1="30601" x2="93487" y2="30601"/>
                        <a14:foregroundMark x1="80077" y1="24408" x2="93008" y2="24044"/>
                        <a14:foregroundMark x1="30939" y1="6922" x2="43678" y2="17668"/>
                        <a14:foregroundMark x1="27682" y1="21494" x2="34004" y2="20583"/>
                        <a14:foregroundMark x1="34004" y1="20583" x2="34004" y2="20583"/>
                        <a14:foregroundMark x1="6609" y1="68670" x2="19061" y2="69399"/>
                        <a14:foregroundMark x1="5939" y1="73588" x2="17529" y2="73224"/>
                        <a14:foregroundMark x1="3065" y1="65209" x2="18391" y2="66120"/>
                        <a14:foregroundMark x1="18391" y1="66120" x2="19732" y2="65209"/>
                        <a14:foregroundMark x1="19923" y1="65209" x2="19923" y2="65209"/>
                        <a14:foregroundMark x1="19923" y1="65209" x2="19923" y2="65209"/>
                        <a14:foregroundMark x1="29215" y1="67395" x2="46264" y2="70310"/>
                        <a14:foregroundMark x1="46264" y1="70310" x2="46264" y2="70310"/>
                        <a14:foregroundMark x1="46264" y1="70310" x2="46264" y2="70310"/>
                        <a14:foregroundMark x1="29789" y1="92350" x2="41858" y2="93260"/>
                        <a14:foregroundMark x1="44732" y1="93260" x2="46935" y2="93625"/>
                        <a14:foregroundMark x1="46935" y1="93625" x2="46935" y2="93625"/>
                        <a14:foregroundMark x1="46935" y1="93625" x2="46935" y2="93625"/>
                        <a14:foregroundMark x1="28544" y1="84882" x2="45594" y2="86157"/>
                        <a14:foregroundMark x1="45594" y1="86157" x2="45594" y2="86157"/>
                        <a14:foregroundMark x1="46935" y1="79417" x2="46935" y2="92714"/>
                        <a14:foregroundMark x1="78927" y1="66485" x2="96073" y2="65209"/>
                        <a14:foregroundMark x1="80747" y1="73953" x2="94732" y2="72860"/>
                        <a14:foregroundMark x1="81418" y1="86157" x2="91858" y2="83242"/>
                        <a14:foregroundMark x1="95881" y1="63206" x2="95881" y2="83971"/>
                        <a14:foregroundMark x1="79215" y1="79053" x2="94061" y2="79053"/>
                        <a14:foregroundMark x1="79406" y1="83242" x2="95019" y2="81603"/>
                        <a14:foregroundMark x1="89272" y1="86885" x2="96264" y2="86885"/>
                        <a14:foregroundMark x1="96264" y1="86885" x2="96264" y2="86885"/>
                        <a14:foregroundMark x1="55268" y1="64481" x2="71073" y2="63570"/>
                        <a14:foregroundMark x1="50862" y1="63570" x2="52011" y2="91621"/>
                        <a14:foregroundMark x1="54789" y1="8197" x2="68678" y2="7650"/>
                        <a14:foregroundMark x1="4215" y1="17668" x2="19061" y2="14390"/>
                        <a14:foregroundMark x1="19061" y1="14390" x2="19061" y2="14390"/>
                        <a14:foregroundMark x1="29406" y1="15665" x2="44349" y2="16940"/>
                        <a14:foregroundMark x1="29598" y1="4736" x2="44732" y2="4736"/>
                        <a14:foregroundMark x1="46073" y1="2732" x2="45881" y2="17668"/>
                        <a14:foregroundMark x1="4215" y1="6557" x2="16475" y2="8197"/>
                        <a14:foregroundMark x1="21073" y1="6011" x2="21456" y2="17668"/>
                        <a14:foregroundMark x1="19540" y1="3097" x2="21264" y2="3643"/>
                        <a14:foregroundMark x1="21264" y1="3643" x2="21264" y2="3643"/>
                        <a14:foregroundMark x1="17529" y1="1457" x2="21264" y2="2368"/>
                        <a14:foregroundMark x1="19923" y1="3643" x2="21456" y2="1821"/>
                        <a14:foregroundMark x1="21456" y1="1821" x2="21456" y2="1821"/>
                        <a14:foregroundMark x1="21456" y1="4007" x2="21264" y2="11111"/>
                        <a14:foregroundMark x1="28736" y1="1457" x2="31322" y2="546"/>
                        <a14:foregroundMark x1="31322" y1="546" x2="31322" y2="546"/>
                        <a14:foregroundMark x1="53544" y1="77778" x2="69732" y2="74499"/>
                        <a14:foregroundMark x1="69732" y1="74499" x2="69732" y2="74499"/>
                        <a14:foregroundMark x1="53065" y1="70674" x2="53544" y2="76138"/>
                        <a14:foregroundMark x1="79406" y1="14390" x2="78927" y2="27322"/>
                        <a14:foregroundMark x1="78352" y1="11475" x2="78352" y2="28597"/>
                        <a14:foregroundMark x1="78352" y1="28597" x2="78352" y2="28597"/>
                        <a14:foregroundMark x1="78544" y1="28962" x2="78544" y2="28962"/>
                        <a14:foregroundMark x1="17720" y1="1821" x2="21264" y2="5282"/>
                        <a14:foregroundMark x1="21264" y1="5282" x2="21264" y2="5282"/>
                        <a14:foregroundMark x1="54693" y1="2914" x2="67816" y2="3461"/>
                        <a14:backgroundMark x1="6322" y1="38616" x2="95019" y2="50638"/>
                        <a14:backgroundMark x1="95019" y1="50638" x2="95019" y2="50638"/>
                        <a14:backgroundMark x1="96743" y1="91621" x2="96743" y2="91621"/>
                        <a14:backgroundMark x1="3065" y1="87432" x2="18199" y2="84517"/>
                        <a14:backgroundMark x1="52874" y1="90710" x2="71935" y2="88525"/>
                        <a14:backgroundMark x1="49138" y1="63934" x2="50000" y2="87432"/>
                        <a14:backgroundMark x1="52395" y1="61931" x2="51724" y2="93260"/>
                        <a14:backgroundMark x1="76341" y1="4007" x2="75479" y2="22769"/>
                        <a14:backgroundMark x1="98946" y1="6011" x2="98946" y2="37341"/>
                        <a14:backgroundMark x1="98659" y1="4007" x2="97605" y2="182"/>
                        <a14:backgroundMark x1="78544" y1="1821" x2="95594" y2="182"/>
                        <a14:backgroundMark x1="50192" y1="4007" x2="50862" y2="21858"/>
                        <a14:backgroundMark x1="25670" y1="4736" x2="26149" y2="30601"/>
                        <a14:backgroundMark x1="31322" y1="1093" x2="47126" y2="546"/>
                        <a14:backgroundMark x1="1341" y1="2732" x2="2203" y2="21858"/>
                        <a14:backgroundMark x1="3736" y1="1093" x2="17529" y2="182"/>
                        <a14:backgroundMark x1="23276" y1="2368" x2="22126" y2="182"/>
                        <a14:backgroundMark x1="27682" y1="1457" x2="34195" y2="182"/>
                        <a14:backgroundMark x1="25192" y1="1457" x2="21935" y2="182"/>
                        <a14:backgroundMark x1="52395" y1="1457" x2="61877" y2="1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98" y="4401643"/>
            <a:ext cx="3770787" cy="1983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39" y="6657372"/>
            <a:ext cx="707546" cy="707546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472" y="5621171"/>
            <a:ext cx="1187098" cy="552055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264" y="6562511"/>
            <a:ext cx="770318" cy="932688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809" y="6643076"/>
            <a:ext cx="1024999" cy="873147"/>
          </a:xfrm>
          <a:prstGeom prst="rect">
            <a:avLst/>
          </a:prstGeom>
        </p:spPr>
      </p:pic>
      <p:pic>
        <p:nvPicPr>
          <p:cNvPr id="21" name="Imagem 20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870" y="6507466"/>
            <a:ext cx="1144369" cy="1144369"/>
          </a:xfrm>
          <a:prstGeom prst="rect">
            <a:avLst/>
          </a:prstGeom>
        </p:spPr>
      </p:pic>
      <p:pic>
        <p:nvPicPr>
          <p:cNvPr id="23" name="Imagem 22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6" t="7503" r="7507" b="13017"/>
          <a:stretch/>
        </p:blipFill>
        <p:spPr>
          <a:xfrm>
            <a:off x="3961608" y="6541485"/>
            <a:ext cx="1232289" cy="974738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097" y="4198316"/>
            <a:ext cx="1165848" cy="116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53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/>
          <p:cNvSpPr/>
          <p:nvPr/>
        </p:nvSpPr>
        <p:spPr>
          <a:xfrm>
            <a:off x="180999" y="361808"/>
            <a:ext cx="6458839" cy="438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0998" y="8316416"/>
            <a:ext cx="6458839" cy="438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CaixaDeTexto 10"/>
          <p:cNvSpPr txBox="1"/>
          <p:nvPr/>
        </p:nvSpPr>
        <p:spPr>
          <a:xfrm>
            <a:off x="651569" y="971600"/>
            <a:ext cx="568863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solidFill>
                  <a:srgbClr val="FF0000"/>
                </a:solidFill>
              </a:rPr>
              <a:t>ATENCIOSAMENTE</a:t>
            </a:r>
            <a:endParaRPr lang="pt-BR" sz="2000" b="1" dirty="0" smtClean="0">
              <a:solidFill>
                <a:srgbClr val="FF0000"/>
              </a:solidFill>
            </a:endParaRPr>
          </a:p>
          <a:p>
            <a:pPr algn="ctr"/>
            <a:endParaRPr lang="pt-BR" dirty="0"/>
          </a:p>
          <a:p>
            <a:pPr algn="ctr"/>
            <a:r>
              <a:rPr lang="pt-BR" sz="2400" dirty="0" smtClean="0"/>
              <a:t>José Netto / Rodrigo Oliveira </a:t>
            </a:r>
          </a:p>
          <a:p>
            <a:pPr algn="ctr"/>
            <a:r>
              <a:rPr lang="pt-BR" sz="1600" dirty="0" smtClean="0"/>
              <a:t>Consultores de Negócios</a:t>
            </a:r>
          </a:p>
          <a:p>
            <a:pPr algn="ctr"/>
            <a:endParaRPr lang="pt-BR" dirty="0"/>
          </a:p>
          <a:p>
            <a:pPr algn="ctr">
              <a:spcAft>
                <a:spcPts val="0"/>
              </a:spcAft>
            </a:pPr>
            <a:r>
              <a:rPr lang="pt-BR" dirty="0" smtClean="0">
                <a:effectLst/>
                <a:latin typeface="Arial"/>
                <a:ea typeface="Calibri"/>
                <a:cs typeface="Times New Roman"/>
              </a:rPr>
              <a:t>(11) 99415-9110</a:t>
            </a:r>
            <a:endParaRPr lang="pt-BR" dirty="0"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dirty="0" smtClean="0">
                <a:effectLst/>
                <a:latin typeface="Arial"/>
                <a:ea typeface="Calibri"/>
                <a:cs typeface="Times New Roman"/>
              </a:rPr>
              <a:t>(11) 98924-2440</a:t>
            </a:r>
            <a:endParaRPr lang="pt-BR" dirty="0"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dirty="0" smtClean="0">
                <a:effectLst/>
                <a:latin typeface="Arial"/>
                <a:ea typeface="Calibri"/>
                <a:cs typeface="Times New Roman"/>
              </a:rPr>
              <a:t>(11) 98920-5440</a:t>
            </a:r>
            <a:endParaRPr lang="pt-BR" dirty="0"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dirty="0" smtClean="0">
                <a:effectLst/>
                <a:latin typeface="Arial"/>
                <a:ea typeface="Calibri"/>
                <a:cs typeface="Times New Roman"/>
              </a:rPr>
              <a:t>(11) 99305-1690</a:t>
            </a:r>
            <a:endParaRPr lang="pt-BR" dirty="0"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dirty="0" smtClean="0">
                <a:effectLst/>
                <a:latin typeface="Arial"/>
                <a:ea typeface="Calibri"/>
                <a:cs typeface="Times New Roman"/>
              </a:rPr>
              <a:t>(11) 97398-6581</a:t>
            </a:r>
            <a:endParaRPr lang="pt-BR" dirty="0">
              <a:ea typeface="Calibri"/>
              <a:cs typeface="Times New Roman"/>
            </a:endParaRPr>
          </a:p>
          <a:p>
            <a:endParaRPr lang="pt-BR" dirty="0" smtClean="0"/>
          </a:p>
          <a:p>
            <a:pPr algn="ctr"/>
            <a:r>
              <a:rPr lang="pt-BR" sz="2000" dirty="0" smtClean="0"/>
              <a:t>Entre em contato conosco para conhecer melhor o nosso sistema! </a:t>
            </a:r>
          </a:p>
          <a:p>
            <a:pPr algn="ctr"/>
            <a:endParaRPr lang="pt-BR" dirty="0" smtClean="0"/>
          </a:p>
          <a:p>
            <a:pPr algn="ctr"/>
            <a:r>
              <a:rPr lang="pt-BR" sz="2000" dirty="0" smtClean="0"/>
              <a:t>Ou envie um e-mail para: </a:t>
            </a:r>
            <a:r>
              <a:rPr lang="pt-BR" sz="2000" b="1" dirty="0" smtClean="0"/>
              <a:t>adm@wifirealarmes.com.br</a:t>
            </a:r>
          </a:p>
          <a:p>
            <a:endParaRPr lang="pt-BR" dirty="0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10" y="6228184"/>
            <a:ext cx="5707215" cy="169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95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</TotalTime>
  <Words>734</Words>
  <Application>Microsoft Office PowerPoint</Application>
  <PresentationFormat>Apresentação na tela (4:3)</PresentationFormat>
  <Paragraphs>61</Paragraphs>
  <Slides>19</Slides>
  <Notes>18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0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Adm WiFire</dc:creator>
  <cp:lastModifiedBy>Adm WiFire</cp:lastModifiedBy>
  <cp:revision>37</cp:revision>
  <dcterms:created xsi:type="dcterms:W3CDTF">2021-08-04T13:44:34Z</dcterms:created>
  <dcterms:modified xsi:type="dcterms:W3CDTF">2021-10-15T14:56:54Z</dcterms:modified>
</cp:coreProperties>
</file>