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8" r:id="rId2"/>
    <p:sldId id="259" r:id="rId3"/>
    <p:sldId id="358" r:id="rId4"/>
    <p:sldId id="359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83" r:id="rId13"/>
    <p:sldId id="368" r:id="rId14"/>
    <p:sldId id="369" r:id="rId15"/>
    <p:sldId id="370" r:id="rId16"/>
    <p:sldId id="371" r:id="rId17"/>
    <p:sldId id="372" r:id="rId18"/>
    <p:sldId id="373" r:id="rId19"/>
    <p:sldId id="381" r:id="rId20"/>
    <p:sldId id="374" r:id="rId21"/>
    <p:sldId id="377" r:id="rId22"/>
    <p:sldId id="382" r:id="rId23"/>
    <p:sldId id="375" r:id="rId24"/>
    <p:sldId id="376" r:id="rId25"/>
    <p:sldId id="384" r:id="rId26"/>
    <p:sldId id="379" r:id="rId27"/>
    <p:sldId id="380" r:id="rId28"/>
    <p:sldId id="338" r:id="rId29"/>
    <p:sldId id="265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5B4D"/>
    <a:srgbClr val="2CCFDC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5BE05-48AA-4DB9-84F2-F600E13AB674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11424-DFA3-4639-97D6-53B4C9609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1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A6887-1245-49F7-3350-65BEF52E6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25A58C-739B-1866-A362-4632EA093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9D747B-A76C-FB26-52CC-7913161A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A6CFBA-07F4-A91B-A1FA-08D20536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AF92C8-7371-B251-DC3A-73226FA0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34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FC5F4-F4E6-AF15-7C22-37B97617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4ED13F-301B-15FB-6AAF-CD66E4CE8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11B363-A5FF-E946-5981-38F25EC30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B92109-3C7E-E8E3-8998-CA4ADC8CB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37861B-0965-092F-31A6-827B3F38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44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407D0-11C6-8505-DBC5-C2D89930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9E249C-BBAC-E753-C91E-B04F08617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6376A7-91A3-28CA-31B6-33B39FC41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7078E9-2921-527C-6D8A-CE391735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EEC17B-C5A7-3967-F813-98ACF640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50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9613B-6D93-949D-4E1B-333EDA4C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F03148-6329-9ACB-EBF3-58629F6E5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DC5FA3-0975-9BBD-771A-400022B8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9F2179-9531-5437-33D5-3C10A3FF7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71AE1E-0026-BC1F-A533-5F282B9B3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90C988-2263-2FEE-DCAF-59CA026F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506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43A9E-5B85-C1A3-F751-F5C706E4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3C0356-E2B1-B30A-CA2F-420AEB6F0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4C0660-4442-FC40-140D-A4BEF334D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DEDF33-B236-04E0-6A63-39A7F0F32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58BFB7-D228-88E3-9CCF-FA402F8DB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75779A-2576-9D3A-813B-5CFF791C1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698E1B-D9E9-A8D1-BFED-24AB73A4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235D79-F05A-57E2-EF8B-12CF3EE7F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78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5E7BF-480A-EB22-D222-C0DD7ED6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4AD757-DA2A-E5A3-2F23-CB54FB8E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0821D13-24A5-1569-FE7E-3DBE8070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7F9A30-138A-3384-509D-42F9B1C2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38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95DD37-EAE5-96EF-89BF-E4F246E3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AF671D-C033-D898-7B71-811F237C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7D500E-0D7A-3B27-5B3D-1A34322B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47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B57D40-0B9C-0BEF-FD28-B3F95930E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D71BAD-2187-7403-412C-831E27EB7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94EBEA-9655-83DA-3210-2155506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B7566-31B8-BDE4-7D0B-14D214F2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7D7B1A-A87A-5441-0642-39C8B57D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CEB8F5-F898-1DE7-F642-117BC71A9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14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E28AF-9D0C-E327-06C2-699A32B5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90AF53-E449-446D-7614-C3B73F87B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F087F4-B6E7-28B8-9B02-D3F830ED3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3CF447-1B5A-6A44-D45D-9281851F7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FCFA2D-3DF5-CFEF-6777-B2426FDD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FC9679-4BA3-9F5C-1E83-EE88C2ED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182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9BE4B-1D1F-F928-D9B5-992512E3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232B2B-B760-10D0-7202-F437FD34D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48F803-EEFD-393F-0EEE-77FE12F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DAABFA-2C92-7D71-F1C4-8DB5E1F3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EEFFD7-DC3D-AC91-5E85-BCF9121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0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E081E9-B803-FFA0-89D1-8E38153EF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806D21-C7BD-CE73-D8C9-231C1DC5C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A53E86-E845-F63D-47F6-31C5DA437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E3D769-8C7E-F06F-142B-7DB553C84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063372-38D2-AF20-9C9C-C7D6B0A9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43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AE9F6E-6383-0565-FAC4-22A5D161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278CBE-9536-C90B-666A-395005247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7A5CFC-58D0-092C-506B-C981DBF4B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61E96-FA85-48AA-9A41-2F1823198B32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756EB-F293-35F3-609A-95B3D1BDB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C964BC-A9E2-1BF4-52CA-35392B88A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E92AC-E6E7-4536-9E82-6A66D0A3B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13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jpg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hyperlink" Target="https://www.linkedin.com/in/debora-p-lima/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.png"/><Relationship Id="rId4" Type="http://schemas.openxmlformats.org/officeDocument/2006/relationships/image" Target="../media/image34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AFE324AF-4C77-05B1-947D-5C01D48F8AE9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7" name="Imagem 6" descr="Texto&#10;&#10;Descrição gerada automaticamente">
              <a:extLst>
                <a:ext uri="{FF2B5EF4-FFF2-40B4-BE49-F238E27FC236}">
                  <a16:creationId xmlns:a16="http://schemas.microsoft.com/office/drawing/2014/main" id="{2B21C42F-8A3F-FA2E-FE89-97587669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817CA0E-5159-A07B-256F-118DB1680E44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" name="Imagem 1437343806">
              <a:extLst>
                <a:ext uri="{FF2B5EF4-FFF2-40B4-BE49-F238E27FC236}">
                  <a16:creationId xmlns:a16="http://schemas.microsoft.com/office/drawing/2014/main" id="{922AFBC6-8911-EF9C-B8B7-A16703F057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89A0489-0F63-540E-B6A4-E9AB02E73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155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975D194-28B2-038A-A627-ECB6591C27BB}"/>
              </a:ext>
            </a:extLst>
          </p:cNvPr>
          <p:cNvSpPr txBox="1"/>
          <p:nvPr/>
        </p:nvSpPr>
        <p:spPr>
          <a:xfrm>
            <a:off x="307759" y="2257818"/>
            <a:ext cx="88268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O Papel do RH na </a:t>
            </a:r>
          </a:p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Gestão de Conflitos!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99D64C7-6BAE-461A-8C1B-93EE1D27CDAF}"/>
              </a:ext>
            </a:extLst>
          </p:cNvPr>
          <p:cNvSpPr txBox="1"/>
          <p:nvPr/>
        </p:nvSpPr>
        <p:spPr>
          <a:xfrm>
            <a:off x="307759" y="4012144"/>
            <a:ext cx="526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Débora Lima | Psicóloga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7E8B9C9-F68D-3F5A-24E3-1035FD77DA7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CCDA84F-70F8-6F9C-ABB6-6581C1DB68DF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2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84175E26-9113-1801-7886-A384C7766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210" y="5061069"/>
            <a:ext cx="980256" cy="98025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0B88861-7663-4FDB-9B6C-3513388EC8B1}"/>
              </a:ext>
            </a:extLst>
          </p:cNvPr>
          <p:cNvSpPr txBox="1"/>
          <p:nvPr/>
        </p:nvSpPr>
        <p:spPr>
          <a:xfrm>
            <a:off x="3944515" y="1542190"/>
            <a:ext cx="74173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Graduada em Psicologia, pós-graduada em Psicodrama Nível I e II, Docência para o Ensino Superior, além de formação em Coaching e Programação Neurolinguística.</a:t>
            </a:r>
          </a:p>
          <a:p>
            <a:pPr algn="just"/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</a:t>
            </a:r>
          </a:p>
          <a:p>
            <a:pPr algn="just"/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Atuação como psicoterapeuta, docente e palestrante, anteriormente, mais de 20 anos na área de Gestão de Pessoas. </a:t>
            </a:r>
          </a:p>
          <a:p>
            <a:pPr algn="just"/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  <a:p>
            <a:pPr algn="just"/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Autora da estratégia gamificada Autocuidado em Jogo.</a:t>
            </a:r>
          </a:p>
          <a:p>
            <a:pPr algn="just"/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  <a:p>
            <a:pPr algn="just"/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3061592-2689-3392-8AE6-0F50B2D38047}"/>
              </a:ext>
            </a:extLst>
          </p:cNvPr>
          <p:cNvSpPr txBox="1"/>
          <p:nvPr/>
        </p:nvSpPr>
        <p:spPr>
          <a:xfrm>
            <a:off x="3919649" y="4400952"/>
            <a:ext cx="6623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Para se conectar comigo! </a:t>
            </a:r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3944515" y="865112"/>
            <a:ext cx="47121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Débora Lima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" name="Imagem 20" descr="Menina de cabelo roxo em fundo rosa&#10;&#10;Descrição gerada automaticamente">
            <a:extLst>
              <a:ext uri="{FF2B5EF4-FFF2-40B4-BE49-F238E27FC236}">
                <a16:creationId xmlns:a16="http://schemas.microsoft.com/office/drawing/2014/main" id="{FE999700-DF05-B3BA-1227-7FDFEDD2E1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51" y="1488449"/>
            <a:ext cx="3080327" cy="3080327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5D302D8-0F35-0A67-FAB5-924878D76FF4}"/>
              </a:ext>
            </a:extLst>
          </p:cNvPr>
          <p:cNvGrpSpPr/>
          <p:nvPr/>
        </p:nvGrpSpPr>
        <p:grpSpPr>
          <a:xfrm>
            <a:off x="6709583" y="4461047"/>
            <a:ext cx="1043354" cy="914400"/>
            <a:chOff x="6591050" y="1736012"/>
            <a:chExt cx="1043354" cy="914400"/>
          </a:xfrm>
        </p:grpSpPr>
        <p:sp>
          <p:nvSpPr>
            <p:cNvPr id="7" name="Arco 6">
              <a:extLst>
                <a:ext uri="{FF2B5EF4-FFF2-40B4-BE49-F238E27FC236}">
                  <a16:creationId xmlns:a16="http://schemas.microsoft.com/office/drawing/2014/main" id="{5A39A5D6-FDFA-3B10-5297-9EC94285D066}"/>
                </a:ext>
              </a:extLst>
            </p:cNvPr>
            <p:cNvSpPr/>
            <p:nvPr/>
          </p:nvSpPr>
          <p:spPr>
            <a:xfrm rot="20012250">
              <a:off x="6591050" y="1736012"/>
              <a:ext cx="914400" cy="914400"/>
            </a:xfrm>
            <a:prstGeom prst="arc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2B39A907-54FD-F15F-88F6-65EACCFFAEE5}"/>
                </a:ext>
              </a:extLst>
            </p:cNvPr>
            <p:cNvSpPr/>
            <p:nvPr/>
          </p:nvSpPr>
          <p:spPr>
            <a:xfrm rot="8877860">
              <a:off x="7385817" y="1968908"/>
              <a:ext cx="248587" cy="194956"/>
            </a:xfrm>
            <a:prstGeom prst="triangle">
              <a:avLst>
                <a:gd name="adj" fmla="val 52753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5976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Gráfico&#10;&#10;Descrição gerada automaticamente">
            <a:extLst>
              <a:ext uri="{FF2B5EF4-FFF2-40B4-BE49-F238E27FC236}">
                <a16:creationId xmlns:a16="http://schemas.microsoft.com/office/drawing/2014/main" id="{186927DA-108D-8693-6B17-4748CFA8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4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4895344" y="434906"/>
            <a:ext cx="47121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Clientes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8E685712-2F71-DA27-ADC1-1DE8667A68BD}"/>
              </a:ext>
            </a:extLst>
          </p:cNvPr>
          <p:cNvGrpSpPr/>
          <p:nvPr/>
        </p:nvGrpSpPr>
        <p:grpSpPr>
          <a:xfrm>
            <a:off x="1699339" y="1352519"/>
            <a:ext cx="9124613" cy="4277392"/>
            <a:chOff x="2340946" y="1364285"/>
            <a:chExt cx="9124613" cy="4277392"/>
          </a:xfrm>
        </p:grpSpPr>
        <p:pic>
          <p:nvPicPr>
            <p:cNvPr id="2" name="Imagem 1" descr="Logotipo, nome da empresa&#10;&#10;Descrição gerada automaticamente">
              <a:extLst>
                <a:ext uri="{FF2B5EF4-FFF2-40B4-BE49-F238E27FC236}">
                  <a16:creationId xmlns:a16="http://schemas.microsoft.com/office/drawing/2014/main" id="{FB0A36CB-C5EA-D01A-6AF5-96CDAEDE1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0946" y="1364285"/>
              <a:ext cx="7266498" cy="4277392"/>
            </a:xfrm>
            <a:prstGeom prst="rect">
              <a:avLst/>
            </a:prstGeom>
          </p:spPr>
        </p:pic>
        <p:pic>
          <p:nvPicPr>
            <p:cNvPr id="12" name="Imagem 11" descr="Logotipo&#10;&#10;Descrição gerada automaticamente com confiança média">
              <a:extLst>
                <a:ext uri="{FF2B5EF4-FFF2-40B4-BE49-F238E27FC236}">
                  <a16:creationId xmlns:a16="http://schemas.microsoft.com/office/drawing/2014/main" id="{9A6D1BC4-78D1-CF02-C27D-86B6BBC90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778" b="31570"/>
            <a:stretch/>
          </p:blipFill>
          <p:spPr>
            <a:xfrm>
              <a:off x="9414660" y="1459341"/>
              <a:ext cx="2050899" cy="874757"/>
            </a:xfrm>
            <a:prstGeom prst="rect">
              <a:avLst/>
            </a:prstGeom>
          </p:spPr>
        </p:pic>
        <p:pic>
          <p:nvPicPr>
            <p:cNvPr id="13" name="Imagem 12" descr="Instituto Sócrates Guanaes - ISG | Página Inicial">
              <a:extLst>
                <a:ext uri="{FF2B5EF4-FFF2-40B4-BE49-F238E27FC236}">
                  <a16:creationId xmlns:a16="http://schemas.microsoft.com/office/drawing/2014/main" id="{4BC6BD65-4B33-CC93-6B4F-0098A04ED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6193" y="3015914"/>
              <a:ext cx="1607832" cy="5272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314;p39">
              <a:extLst>
                <a:ext uri="{FF2B5EF4-FFF2-40B4-BE49-F238E27FC236}">
                  <a16:creationId xmlns:a16="http://schemas.microsoft.com/office/drawing/2014/main" id="{B663153A-A9F5-17C2-FB43-668FF7236365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002572" y="4300659"/>
              <a:ext cx="1067859" cy="87475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3648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AFE324AF-4C77-05B1-947D-5C01D48F8AE9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7" name="Imagem 6" descr="Texto&#10;&#10;Descrição gerada automaticamente">
              <a:extLst>
                <a:ext uri="{FF2B5EF4-FFF2-40B4-BE49-F238E27FC236}">
                  <a16:creationId xmlns:a16="http://schemas.microsoft.com/office/drawing/2014/main" id="{2B21C42F-8A3F-FA2E-FE89-97587669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817CA0E-5159-A07B-256F-118DB1680E44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" name="Imagem 1437343806">
              <a:extLst>
                <a:ext uri="{FF2B5EF4-FFF2-40B4-BE49-F238E27FC236}">
                  <a16:creationId xmlns:a16="http://schemas.microsoft.com/office/drawing/2014/main" id="{922AFBC6-8911-EF9C-B8B7-A16703F057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89A0489-0F63-540E-B6A4-E9AB02E73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155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975D194-28B2-038A-A627-ECB6591C27BB}"/>
              </a:ext>
            </a:extLst>
          </p:cNvPr>
          <p:cNvSpPr txBox="1"/>
          <p:nvPr/>
        </p:nvSpPr>
        <p:spPr>
          <a:xfrm>
            <a:off x="307759" y="2257818"/>
            <a:ext cx="88268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Pesquisa </a:t>
            </a:r>
          </a:p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Gestão de Conflitos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7E8B9C9-F68D-3F5A-24E3-1035FD77DA7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CCDA84F-70F8-6F9C-ABB6-6581C1DB68DF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10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408834" y="791131"/>
            <a:ext cx="660156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Perfil demográfico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" name="Imagem 18" descr="Placa azul com letras brancas em fundo preto&#10;&#10;Descrição gerada automaticamente">
            <a:extLst>
              <a:ext uri="{FF2B5EF4-FFF2-40B4-BE49-F238E27FC236}">
                <a16:creationId xmlns:a16="http://schemas.microsoft.com/office/drawing/2014/main" id="{5BF7567E-EA75-A13D-42B3-917ACED86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5" r="26348"/>
          <a:stretch/>
        </p:blipFill>
        <p:spPr>
          <a:xfrm>
            <a:off x="3351006" y="1214153"/>
            <a:ext cx="5760896" cy="5189350"/>
          </a:xfrm>
          <a:prstGeom prst="rect">
            <a:avLst/>
          </a:prstGeom>
        </p:spPr>
      </p:pic>
      <p:sp>
        <p:nvSpPr>
          <p:cNvPr id="22" name="Google Shape;138;p28">
            <a:extLst>
              <a:ext uri="{FF2B5EF4-FFF2-40B4-BE49-F238E27FC236}">
                <a16:creationId xmlns:a16="http://schemas.microsoft.com/office/drawing/2014/main" id="{6C318FBC-9B1B-F55B-6CE4-945AD4E065F6}"/>
              </a:ext>
            </a:extLst>
          </p:cNvPr>
          <p:cNvSpPr txBox="1"/>
          <p:nvPr/>
        </p:nvSpPr>
        <p:spPr>
          <a:xfrm>
            <a:off x="3141873" y="2808595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87%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Google Shape;138;p28">
            <a:extLst>
              <a:ext uri="{FF2B5EF4-FFF2-40B4-BE49-F238E27FC236}">
                <a16:creationId xmlns:a16="http://schemas.microsoft.com/office/drawing/2014/main" id="{83ADB2E2-063F-9A5E-5172-89FDC3786B06}"/>
              </a:ext>
            </a:extLst>
          </p:cNvPr>
          <p:cNvSpPr txBox="1"/>
          <p:nvPr/>
        </p:nvSpPr>
        <p:spPr>
          <a:xfrm>
            <a:off x="3842914" y="1552692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42%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Google Shape;138;p28">
            <a:extLst>
              <a:ext uri="{FF2B5EF4-FFF2-40B4-BE49-F238E27FC236}">
                <a16:creationId xmlns:a16="http://schemas.microsoft.com/office/drawing/2014/main" id="{C67A7424-F787-509A-A59B-AB8A2C80A4B1}"/>
              </a:ext>
            </a:extLst>
          </p:cNvPr>
          <p:cNvSpPr txBox="1"/>
          <p:nvPr/>
        </p:nvSpPr>
        <p:spPr>
          <a:xfrm>
            <a:off x="6934564" y="909188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79%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138;p28">
            <a:extLst>
              <a:ext uri="{FF2B5EF4-FFF2-40B4-BE49-F238E27FC236}">
                <a16:creationId xmlns:a16="http://schemas.microsoft.com/office/drawing/2014/main" id="{933AE63D-0442-9D17-CB82-7873C97DFB3E}"/>
              </a:ext>
            </a:extLst>
          </p:cNvPr>
          <p:cNvSpPr txBox="1"/>
          <p:nvPr/>
        </p:nvSpPr>
        <p:spPr>
          <a:xfrm>
            <a:off x="8647216" y="2922953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44%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138;p28">
            <a:extLst>
              <a:ext uri="{FF2B5EF4-FFF2-40B4-BE49-F238E27FC236}">
                <a16:creationId xmlns:a16="http://schemas.microsoft.com/office/drawing/2014/main" id="{F3517692-5170-A9FF-DC16-F98778C9DF40}"/>
              </a:ext>
            </a:extLst>
          </p:cNvPr>
          <p:cNvSpPr txBox="1"/>
          <p:nvPr/>
        </p:nvSpPr>
        <p:spPr>
          <a:xfrm>
            <a:off x="8544159" y="4361237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59%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Google Shape;138;p28">
            <a:extLst>
              <a:ext uri="{FF2B5EF4-FFF2-40B4-BE49-F238E27FC236}">
                <a16:creationId xmlns:a16="http://schemas.microsoft.com/office/drawing/2014/main" id="{66FCE72A-63F7-05A9-9A67-8FA844F0C915}"/>
              </a:ext>
            </a:extLst>
          </p:cNvPr>
          <p:cNvSpPr txBox="1"/>
          <p:nvPr/>
        </p:nvSpPr>
        <p:spPr>
          <a:xfrm>
            <a:off x="5167088" y="5422568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37%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0AC4C6E-06B8-C0D4-99FC-C9AD1C6050E7}"/>
              </a:ext>
            </a:extLst>
          </p:cNvPr>
          <p:cNvSpPr txBox="1"/>
          <p:nvPr/>
        </p:nvSpPr>
        <p:spPr>
          <a:xfrm>
            <a:off x="3265282" y="2039109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41 e 50 anos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97CCB40-82DA-EA67-A8D4-BC410CB48218}"/>
              </a:ext>
            </a:extLst>
          </p:cNvPr>
          <p:cNvSpPr txBox="1"/>
          <p:nvPr/>
        </p:nvSpPr>
        <p:spPr>
          <a:xfrm>
            <a:off x="2935555" y="3341134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Feminino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049B2EBA-EC10-5BAD-B5F6-EDBE42876872}"/>
              </a:ext>
            </a:extLst>
          </p:cNvPr>
          <p:cNvSpPr txBox="1"/>
          <p:nvPr/>
        </p:nvSpPr>
        <p:spPr>
          <a:xfrm>
            <a:off x="7201718" y="1394195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Sudeste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A7A0A2E-A7FE-BFCF-F2C4-AE7F444C4A6F}"/>
              </a:ext>
            </a:extLst>
          </p:cNvPr>
          <p:cNvSpPr txBox="1"/>
          <p:nvPr/>
        </p:nvSpPr>
        <p:spPr>
          <a:xfrm>
            <a:off x="8544112" y="4921312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Líderes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7B3D29A-5CB7-D11B-1117-9C485BEE70C6}"/>
              </a:ext>
            </a:extLst>
          </p:cNvPr>
          <p:cNvSpPr txBox="1"/>
          <p:nvPr/>
        </p:nvSpPr>
        <p:spPr>
          <a:xfrm>
            <a:off x="8717770" y="3464773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Saúde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9B8F633-F0DE-6BCF-08E8-4668C3EC1C5F}"/>
              </a:ext>
            </a:extLst>
          </p:cNvPr>
          <p:cNvSpPr txBox="1"/>
          <p:nvPr/>
        </p:nvSpPr>
        <p:spPr>
          <a:xfrm>
            <a:off x="3792114" y="5928409"/>
            <a:ext cx="2794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Recursos Humanos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67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Em relação à Gestão de Conflitos...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3C2BC0D-BAF7-A058-D5CE-86E746C841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318" t="1674" r="19269" b="9922"/>
          <a:stretch/>
        </p:blipFill>
        <p:spPr>
          <a:xfrm>
            <a:off x="5437760" y="1585219"/>
            <a:ext cx="4941652" cy="4335629"/>
          </a:xfrm>
          <a:prstGeom prst="rect">
            <a:avLst/>
          </a:prstGeom>
        </p:spPr>
      </p:pic>
      <p:sp>
        <p:nvSpPr>
          <p:cNvPr id="12" name="Google Shape;138;p28">
            <a:extLst>
              <a:ext uri="{FF2B5EF4-FFF2-40B4-BE49-F238E27FC236}">
                <a16:creationId xmlns:a16="http://schemas.microsoft.com/office/drawing/2014/main" id="{E7AA5D22-F1DF-35CA-0F13-431F3FD2E29B}"/>
              </a:ext>
            </a:extLst>
          </p:cNvPr>
          <p:cNvSpPr txBox="1"/>
          <p:nvPr/>
        </p:nvSpPr>
        <p:spPr>
          <a:xfrm>
            <a:off x="5452003" y="1556506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18%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EF11517-5289-2795-9C68-077314535FB4}"/>
              </a:ext>
            </a:extLst>
          </p:cNvPr>
          <p:cNvSpPr txBox="1"/>
          <p:nvPr/>
        </p:nvSpPr>
        <p:spPr>
          <a:xfrm>
            <a:off x="5074069" y="2125138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Gerencia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Google Shape;138;p28">
            <a:extLst>
              <a:ext uri="{FF2B5EF4-FFF2-40B4-BE49-F238E27FC236}">
                <a16:creationId xmlns:a16="http://schemas.microsoft.com/office/drawing/2014/main" id="{BC242074-CB2B-F215-FF32-0AA9262D821F}"/>
              </a:ext>
            </a:extLst>
          </p:cNvPr>
          <p:cNvSpPr txBox="1"/>
          <p:nvPr/>
        </p:nvSpPr>
        <p:spPr>
          <a:xfrm>
            <a:off x="10175360" y="3294265"/>
            <a:ext cx="113548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82%</a:t>
            </a:r>
            <a:endParaRPr sz="40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88D085-D7C5-C7A4-F2E5-EE77AE2F2025}"/>
              </a:ext>
            </a:extLst>
          </p:cNvPr>
          <p:cNvSpPr txBox="1"/>
          <p:nvPr/>
        </p:nvSpPr>
        <p:spPr>
          <a:xfrm>
            <a:off x="10211077" y="3896369"/>
            <a:ext cx="1713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 Light" panose="00000400000000000000" pitchFamily="2" charset="0"/>
              </a:rPr>
              <a:t>Evita</a:t>
            </a:r>
          </a:p>
          <a:p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EFB2988-E6A7-FAF7-4054-1559FA4511F0}"/>
              </a:ext>
            </a:extLst>
          </p:cNvPr>
          <p:cNvSpPr txBox="1"/>
          <p:nvPr/>
        </p:nvSpPr>
        <p:spPr>
          <a:xfrm>
            <a:off x="433460" y="2832500"/>
            <a:ext cx="39342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...na sua percepção, a maior parte dos líderes gerencia ou evita o conflito?</a:t>
            </a:r>
          </a:p>
        </p:txBody>
      </p:sp>
    </p:spTree>
    <p:extLst>
      <p:ext uri="{BB962C8B-B14F-4D97-AF65-F5344CB8AC3E}">
        <p14:creationId xmlns:p14="http://schemas.microsoft.com/office/powerpoint/2010/main" val="387687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9688814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O que leva a liderança evitar os conflitos?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EFB2988-E6A7-FAF7-4054-1559FA4511F0}"/>
              </a:ext>
            </a:extLst>
          </p:cNvPr>
          <p:cNvSpPr txBox="1"/>
          <p:nvPr/>
        </p:nvSpPr>
        <p:spPr>
          <a:xfrm>
            <a:off x="336939" y="1834393"/>
            <a:ext cx="5145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Acreditar que não faz parte do seu papel se envolver.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FB1A25C-9376-1286-E486-24149E1BF9D5}"/>
              </a:ext>
            </a:extLst>
          </p:cNvPr>
          <p:cNvGrpSpPr/>
          <p:nvPr/>
        </p:nvGrpSpPr>
        <p:grpSpPr>
          <a:xfrm>
            <a:off x="5434166" y="1871412"/>
            <a:ext cx="6430619" cy="2669045"/>
            <a:chOff x="4989442" y="2295939"/>
            <a:chExt cx="6430619" cy="266904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518DBA61-0366-314C-7ED3-117D9EFA7657}"/>
                </a:ext>
              </a:extLst>
            </p:cNvPr>
            <p:cNvSpPr/>
            <p:nvPr/>
          </p:nvSpPr>
          <p:spPr>
            <a:xfrm>
              <a:off x="4989443" y="2295939"/>
              <a:ext cx="1798983" cy="25838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18AB86D-8C92-6825-D6EF-FD07E0BAEB4F}"/>
                </a:ext>
              </a:extLst>
            </p:cNvPr>
            <p:cNvSpPr/>
            <p:nvPr/>
          </p:nvSpPr>
          <p:spPr>
            <a:xfrm>
              <a:off x="4989443" y="2766936"/>
              <a:ext cx="6430618" cy="25838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4873801F-FC5A-6469-10B3-CF0C8DD43824}"/>
                </a:ext>
              </a:extLst>
            </p:cNvPr>
            <p:cNvSpPr/>
            <p:nvPr/>
          </p:nvSpPr>
          <p:spPr>
            <a:xfrm>
              <a:off x="4989443" y="3272755"/>
              <a:ext cx="2494722" cy="25814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3D63E36B-1970-A731-80E2-D5526EA54FF9}"/>
                </a:ext>
              </a:extLst>
            </p:cNvPr>
            <p:cNvSpPr/>
            <p:nvPr/>
          </p:nvSpPr>
          <p:spPr>
            <a:xfrm>
              <a:off x="4989442" y="3751508"/>
              <a:ext cx="5734880" cy="25505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BC4525F-AE21-FB73-42A1-9BF8A80DCC0F}"/>
                </a:ext>
              </a:extLst>
            </p:cNvPr>
            <p:cNvSpPr/>
            <p:nvPr/>
          </p:nvSpPr>
          <p:spPr>
            <a:xfrm>
              <a:off x="4989442" y="4265773"/>
              <a:ext cx="3657601" cy="25504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1A4DDF8-C6A9-2452-2D6F-1A7F4DD0E2D5}"/>
                </a:ext>
              </a:extLst>
            </p:cNvPr>
            <p:cNvSpPr/>
            <p:nvPr/>
          </p:nvSpPr>
          <p:spPr>
            <a:xfrm>
              <a:off x="4989443" y="4752059"/>
              <a:ext cx="427384" cy="21292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A413548-9EBD-9432-9B58-EFF6E41D5828}"/>
              </a:ext>
            </a:extLst>
          </p:cNvPr>
          <p:cNvSpPr txBox="1"/>
          <p:nvPr/>
        </p:nvSpPr>
        <p:spPr>
          <a:xfrm>
            <a:off x="336939" y="2289332"/>
            <a:ext cx="5145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Não ter conhecimentos e/ou habilidades para resolver.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D655B64-D13B-6A8E-89C1-8DD3ED662075}"/>
              </a:ext>
            </a:extLst>
          </p:cNvPr>
          <p:cNvSpPr txBox="1"/>
          <p:nvPr/>
        </p:nvSpPr>
        <p:spPr>
          <a:xfrm>
            <a:off x="336938" y="2801030"/>
            <a:ext cx="5145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Encarar como perda de tempo e priorizar outras tarefas que julga mais importantes.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28CCD6B-1D38-2495-2CE2-15C4725C6C8D}"/>
              </a:ext>
            </a:extLst>
          </p:cNvPr>
          <p:cNvSpPr txBox="1"/>
          <p:nvPr/>
        </p:nvSpPr>
        <p:spPr>
          <a:xfrm>
            <a:off x="336938" y="3280679"/>
            <a:ext cx="5145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Por não se importar que existam conflitos, desde que os resultados sejam entregues.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7A8E2E1-6C14-CD22-BCE0-393B4F47608A}"/>
              </a:ext>
            </a:extLst>
          </p:cNvPr>
          <p:cNvSpPr txBox="1"/>
          <p:nvPr/>
        </p:nvSpPr>
        <p:spPr>
          <a:xfrm>
            <a:off x="336937" y="3817492"/>
            <a:ext cx="5233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Considerar como imaturidade e falta de profissionalismo dos funcionários.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FFD256F-425F-4DDC-A075-2FF5480004FC}"/>
              </a:ext>
            </a:extLst>
          </p:cNvPr>
          <p:cNvSpPr txBox="1"/>
          <p:nvPr/>
        </p:nvSpPr>
        <p:spPr>
          <a:xfrm>
            <a:off x="336937" y="4270176"/>
            <a:ext cx="5145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Outros.</a:t>
            </a:r>
          </a:p>
        </p:txBody>
      </p:sp>
      <p:sp>
        <p:nvSpPr>
          <p:cNvPr id="31" name="Google Shape;138;p28">
            <a:extLst>
              <a:ext uri="{FF2B5EF4-FFF2-40B4-BE49-F238E27FC236}">
                <a16:creationId xmlns:a16="http://schemas.microsoft.com/office/drawing/2014/main" id="{B1C58EC3-CA18-095A-D1D7-E904C0E71D42}"/>
              </a:ext>
            </a:extLst>
          </p:cNvPr>
          <p:cNvSpPr txBox="1"/>
          <p:nvPr/>
        </p:nvSpPr>
        <p:spPr>
          <a:xfrm>
            <a:off x="11190039" y="3179078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64%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138;p28">
            <a:extLst>
              <a:ext uri="{FF2B5EF4-FFF2-40B4-BE49-F238E27FC236}">
                <a16:creationId xmlns:a16="http://schemas.microsoft.com/office/drawing/2014/main" id="{690E9239-F788-8BEC-CCE1-C567C99BDC19}"/>
              </a:ext>
            </a:extLst>
          </p:cNvPr>
          <p:cNvSpPr txBox="1"/>
          <p:nvPr/>
        </p:nvSpPr>
        <p:spPr>
          <a:xfrm>
            <a:off x="11169046" y="1939445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72%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138;p28">
            <a:extLst>
              <a:ext uri="{FF2B5EF4-FFF2-40B4-BE49-F238E27FC236}">
                <a16:creationId xmlns:a16="http://schemas.microsoft.com/office/drawing/2014/main" id="{331B05E3-F819-9409-3DDF-8C75647C82DC}"/>
              </a:ext>
            </a:extLst>
          </p:cNvPr>
          <p:cNvSpPr txBox="1"/>
          <p:nvPr/>
        </p:nvSpPr>
        <p:spPr>
          <a:xfrm>
            <a:off x="7968141" y="2748754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28%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138;p28">
            <a:extLst>
              <a:ext uri="{FF2B5EF4-FFF2-40B4-BE49-F238E27FC236}">
                <a16:creationId xmlns:a16="http://schemas.microsoft.com/office/drawing/2014/main" id="{EBA1BEDA-17D6-3358-A9D4-D4404F789C78}"/>
              </a:ext>
            </a:extLst>
          </p:cNvPr>
          <p:cNvSpPr txBox="1"/>
          <p:nvPr/>
        </p:nvSpPr>
        <p:spPr>
          <a:xfrm>
            <a:off x="7262966" y="1749878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20%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Google Shape;138;p28">
            <a:extLst>
              <a:ext uri="{FF2B5EF4-FFF2-40B4-BE49-F238E27FC236}">
                <a16:creationId xmlns:a16="http://schemas.microsoft.com/office/drawing/2014/main" id="{477598E2-C97F-92FA-7E4A-70208141189C}"/>
              </a:ext>
            </a:extLst>
          </p:cNvPr>
          <p:cNvSpPr txBox="1"/>
          <p:nvPr/>
        </p:nvSpPr>
        <p:spPr>
          <a:xfrm>
            <a:off x="9179315" y="3719245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41%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" name="Google Shape;138;p28">
            <a:extLst>
              <a:ext uri="{FF2B5EF4-FFF2-40B4-BE49-F238E27FC236}">
                <a16:creationId xmlns:a16="http://schemas.microsoft.com/office/drawing/2014/main" id="{1E9A293B-1AD7-4CA5-DBF2-4758F5E66C87}"/>
              </a:ext>
            </a:extLst>
          </p:cNvPr>
          <p:cNvSpPr txBox="1"/>
          <p:nvPr/>
        </p:nvSpPr>
        <p:spPr>
          <a:xfrm>
            <a:off x="5861551" y="4203991"/>
            <a:ext cx="113548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E15B4D"/>
                </a:solidFill>
                <a:latin typeface="Montserrat"/>
                <a:ea typeface="Montserrat"/>
                <a:cs typeface="Montserrat"/>
                <a:sym typeface="Montserrat"/>
              </a:rPr>
              <a:t>5%</a:t>
            </a:r>
            <a:endParaRPr sz="2800" b="1" dirty="0">
              <a:solidFill>
                <a:srgbClr val="E15B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0956890-D21A-B214-F9DF-0192475D1E18}"/>
              </a:ext>
            </a:extLst>
          </p:cNvPr>
          <p:cNvSpPr txBox="1"/>
          <p:nvPr/>
        </p:nvSpPr>
        <p:spPr>
          <a:xfrm>
            <a:off x="6210297" y="4738552"/>
            <a:ext cx="35505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Insegurança, ausência de inteligência emocional, medo e falta de disposição para enfrentar o desafio.</a:t>
            </a:r>
          </a:p>
        </p:txBody>
      </p: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30492EFF-4318-1FDC-BF03-C5814F2AD2C5}"/>
              </a:ext>
            </a:extLst>
          </p:cNvPr>
          <p:cNvGrpSpPr/>
          <p:nvPr/>
        </p:nvGrpSpPr>
        <p:grpSpPr>
          <a:xfrm>
            <a:off x="6159851" y="4346907"/>
            <a:ext cx="1043354" cy="914400"/>
            <a:chOff x="6591050" y="1736012"/>
            <a:chExt cx="1043354" cy="914400"/>
          </a:xfrm>
        </p:grpSpPr>
        <p:sp>
          <p:nvSpPr>
            <p:cNvPr id="42" name="Arco 41">
              <a:extLst>
                <a:ext uri="{FF2B5EF4-FFF2-40B4-BE49-F238E27FC236}">
                  <a16:creationId xmlns:a16="http://schemas.microsoft.com/office/drawing/2014/main" id="{E783A77D-1A4D-2F99-9DFB-5963BA7D2A7C}"/>
                </a:ext>
              </a:extLst>
            </p:cNvPr>
            <p:cNvSpPr/>
            <p:nvPr/>
          </p:nvSpPr>
          <p:spPr>
            <a:xfrm rot="20012250">
              <a:off x="6591050" y="1736012"/>
              <a:ext cx="914400" cy="914400"/>
            </a:xfrm>
            <a:prstGeom prst="arc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3" name="Triângulo isósceles 42">
              <a:extLst>
                <a:ext uri="{FF2B5EF4-FFF2-40B4-BE49-F238E27FC236}">
                  <a16:creationId xmlns:a16="http://schemas.microsoft.com/office/drawing/2014/main" id="{86F66778-EE05-2C0E-C198-259FCD399919}"/>
                </a:ext>
              </a:extLst>
            </p:cNvPr>
            <p:cNvSpPr/>
            <p:nvPr/>
          </p:nvSpPr>
          <p:spPr>
            <a:xfrm rot="8877860">
              <a:off x="7385817" y="1968908"/>
              <a:ext cx="248587" cy="194956"/>
            </a:xfrm>
            <a:prstGeom prst="triangle">
              <a:avLst>
                <a:gd name="adj" fmla="val 52753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0455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5" grpId="0"/>
      <p:bldP spid="26" grpId="0"/>
      <p:bldP spid="26" grpId="1"/>
      <p:bldP spid="28" grpId="0"/>
      <p:bldP spid="29" grpId="0"/>
      <p:bldP spid="30" grpId="0"/>
      <p:bldP spid="30" grpId="1"/>
      <p:bldP spid="31" grpId="0"/>
      <p:bldP spid="32" grpId="0"/>
      <p:bldP spid="33" grpId="0"/>
      <p:bldP spid="34" grpId="0"/>
      <p:bldP spid="35" grpId="0"/>
      <p:bldP spid="36" grpId="0"/>
      <p:bldP spid="40" grpId="0"/>
      <p:bldP spid="4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1102616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Conflito: imaturidade e falta de profissionalismo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EFB2988-E6A7-FAF7-4054-1559FA4511F0}"/>
              </a:ext>
            </a:extLst>
          </p:cNvPr>
          <p:cNvSpPr txBox="1"/>
          <p:nvPr/>
        </p:nvSpPr>
        <p:spPr>
          <a:xfrm>
            <a:off x="249375" y="1577632"/>
            <a:ext cx="90607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Latim</a:t>
            </a:r>
            <a:r>
              <a:rPr lang="pt-BR" sz="2000" b="1" i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2000" b="1" i="1" dirty="0" err="1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Conflitus</a:t>
            </a:r>
            <a:r>
              <a:rPr lang="pt-BR" sz="2000" b="1" i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: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choque, embate, luta entre coisas, pessoas ou grupos.</a:t>
            </a:r>
          </a:p>
        </p:txBody>
      </p:sp>
      <p:pic>
        <p:nvPicPr>
          <p:cNvPr id="7" name="Imagem 6" descr="Animal com pêlo cinza&#10;&#10;Descrição gerada automaticamente">
            <a:extLst>
              <a:ext uri="{FF2B5EF4-FFF2-40B4-BE49-F238E27FC236}">
                <a16:creationId xmlns:a16="http://schemas.microsoft.com/office/drawing/2014/main" id="{A97C5DBE-0D62-5A45-F051-98996BEDB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7" t="26197" r="21084" b="28838"/>
          <a:stretch/>
        </p:blipFill>
        <p:spPr>
          <a:xfrm>
            <a:off x="6684274" y="2626469"/>
            <a:ext cx="5517454" cy="423153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AC52778-38C8-DEA7-8E3B-75C72FB7C7A9}"/>
              </a:ext>
            </a:extLst>
          </p:cNvPr>
          <p:cNvSpPr txBox="1"/>
          <p:nvPr/>
        </p:nvSpPr>
        <p:spPr>
          <a:xfrm>
            <a:off x="307759" y="2051723"/>
            <a:ext cx="9060736" cy="327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Singularidade humana.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Diferença de opiniões e valores.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Interesses divergentes.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Ruídos na comunicação.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Expectativas frustradas.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Pressão e estresse do ambiente.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Mudanças organizacionais.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907B01-59B9-4A1B-3711-70C77B1FCC76}"/>
              </a:ext>
            </a:extLst>
          </p:cNvPr>
          <p:cNvSpPr txBox="1"/>
          <p:nvPr/>
        </p:nvSpPr>
        <p:spPr>
          <a:xfrm>
            <a:off x="3355768" y="2621258"/>
            <a:ext cx="551745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Inevitável</a:t>
            </a:r>
            <a:endParaRPr lang="pt-BR" sz="200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5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9" grpId="0"/>
      <p:bldP spid="9" grpId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1102616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O que importa são os resultados! 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" name="Imagem 6" descr="Desenho de bandeira&#10;&#10;Descrição gerada automaticamente com confiança média">
            <a:extLst>
              <a:ext uri="{FF2B5EF4-FFF2-40B4-BE49-F238E27FC236}">
                <a16:creationId xmlns:a16="http://schemas.microsoft.com/office/drawing/2014/main" id="{C08E8A1D-9EA5-E766-D627-82F2C4DF1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81" y="688562"/>
            <a:ext cx="6169438" cy="616943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72A4D7F-5F64-6196-88C2-F9467E0AB52B}"/>
              </a:ext>
            </a:extLst>
          </p:cNvPr>
          <p:cNvSpPr txBox="1"/>
          <p:nvPr/>
        </p:nvSpPr>
        <p:spPr>
          <a:xfrm>
            <a:off x="657196" y="3773281"/>
            <a:ext cx="22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Desempenho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52854F4-745B-CC29-AAFB-D07A29F2C1D7}"/>
              </a:ext>
            </a:extLst>
          </p:cNvPr>
          <p:cNvSpPr txBox="1"/>
          <p:nvPr/>
        </p:nvSpPr>
        <p:spPr>
          <a:xfrm>
            <a:off x="1502395" y="4384700"/>
            <a:ext cx="28771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Produtividade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3F6A3EF-BAB7-F907-1D0C-5679A9176DBA}"/>
              </a:ext>
            </a:extLst>
          </p:cNvPr>
          <p:cNvSpPr txBox="1"/>
          <p:nvPr/>
        </p:nvSpPr>
        <p:spPr>
          <a:xfrm>
            <a:off x="8202166" y="4446800"/>
            <a:ext cx="28771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Saúde física e mental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340F6D6-1CC1-9881-67B6-DFD16A130B0C}"/>
              </a:ext>
            </a:extLst>
          </p:cNvPr>
          <p:cNvSpPr txBox="1"/>
          <p:nvPr/>
        </p:nvSpPr>
        <p:spPr>
          <a:xfrm>
            <a:off x="7842242" y="5110047"/>
            <a:ext cx="22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Inovação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90B486-4403-2B93-B538-DBAD7F443B64}"/>
              </a:ext>
            </a:extLst>
          </p:cNvPr>
          <p:cNvSpPr txBox="1"/>
          <p:nvPr/>
        </p:nvSpPr>
        <p:spPr>
          <a:xfrm>
            <a:off x="8779483" y="3742514"/>
            <a:ext cx="3207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Clima Organizacional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B0DED04-8AD1-5556-3A9D-005C8F5EE551}"/>
              </a:ext>
            </a:extLst>
          </p:cNvPr>
          <p:cNvSpPr txBox="1"/>
          <p:nvPr/>
        </p:nvSpPr>
        <p:spPr>
          <a:xfrm>
            <a:off x="2450328" y="5025127"/>
            <a:ext cx="28771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Indicadores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346C14E-9FD8-623C-4C13-751332546679}"/>
              </a:ext>
            </a:extLst>
          </p:cNvPr>
          <p:cNvSpPr txBox="1"/>
          <p:nvPr/>
        </p:nvSpPr>
        <p:spPr>
          <a:xfrm>
            <a:off x="4153289" y="2764286"/>
            <a:ext cx="551745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Ineficaz</a:t>
            </a:r>
            <a:endParaRPr lang="pt-BR" sz="200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AAC8524-66F6-24F3-F366-8010307DC7CF}"/>
              </a:ext>
            </a:extLst>
          </p:cNvPr>
          <p:cNvSpPr txBox="1"/>
          <p:nvPr/>
        </p:nvSpPr>
        <p:spPr>
          <a:xfrm>
            <a:off x="2782171" y="1924216"/>
            <a:ext cx="22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677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9" grpId="0"/>
      <p:bldP spid="1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DA0318D-3EC3-3150-AC73-62D192220438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4" name="Imagem 3" descr="Texto&#10;&#10;Descrição gerada automaticamente">
              <a:extLst>
                <a:ext uri="{FF2B5EF4-FFF2-40B4-BE49-F238E27FC236}">
                  <a16:creationId xmlns:a16="http://schemas.microsoft.com/office/drawing/2014/main" id="{6F3408CA-DFC8-C7F4-3895-6892698AC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B0948BF-4813-AAFD-1D5A-0EA039AEF9C7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" name="Imagem 1437343806">
              <a:extLst>
                <a:ext uri="{FF2B5EF4-FFF2-40B4-BE49-F238E27FC236}">
                  <a16:creationId xmlns:a16="http://schemas.microsoft.com/office/drawing/2014/main" id="{94C87508-5B45-A0F0-CDC1-A46155A9F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Falta de Conhecimento e Habilidade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Seta: Circular 26">
            <a:extLst>
              <a:ext uri="{FF2B5EF4-FFF2-40B4-BE49-F238E27FC236}">
                <a16:creationId xmlns:a16="http://schemas.microsoft.com/office/drawing/2014/main" id="{88D7F55F-4ED4-D0DF-5CA2-B147502DACA8}"/>
              </a:ext>
            </a:extLst>
          </p:cNvPr>
          <p:cNvSpPr/>
          <p:nvPr/>
        </p:nvSpPr>
        <p:spPr>
          <a:xfrm rot="16200000">
            <a:off x="1289314" y="2066631"/>
            <a:ext cx="2508287" cy="2617091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8" name="Forma 27">
            <a:extLst>
              <a:ext uri="{FF2B5EF4-FFF2-40B4-BE49-F238E27FC236}">
                <a16:creationId xmlns:a16="http://schemas.microsoft.com/office/drawing/2014/main" id="{E6CBFCF2-95A9-FC09-63FC-D0B4992880FD}"/>
              </a:ext>
            </a:extLst>
          </p:cNvPr>
          <p:cNvSpPr/>
          <p:nvPr/>
        </p:nvSpPr>
        <p:spPr>
          <a:xfrm rot="16200000">
            <a:off x="2793469" y="2763456"/>
            <a:ext cx="2508287" cy="2617091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9" name="Seta: Circular 28">
            <a:extLst>
              <a:ext uri="{FF2B5EF4-FFF2-40B4-BE49-F238E27FC236}">
                <a16:creationId xmlns:a16="http://schemas.microsoft.com/office/drawing/2014/main" id="{AAEC579D-72E9-19BC-0200-CAF479F4D26F}"/>
              </a:ext>
            </a:extLst>
          </p:cNvPr>
          <p:cNvSpPr/>
          <p:nvPr/>
        </p:nvSpPr>
        <p:spPr>
          <a:xfrm rot="16200000">
            <a:off x="4302603" y="2066631"/>
            <a:ext cx="2508287" cy="2617091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" name="Forma 29">
            <a:extLst>
              <a:ext uri="{FF2B5EF4-FFF2-40B4-BE49-F238E27FC236}">
                <a16:creationId xmlns:a16="http://schemas.microsoft.com/office/drawing/2014/main" id="{E9766837-BEC1-6A29-EB64-E0149CEE5B54}"/>
              </a:ext>
            </a:extLst>
          </p:cNvPr>
          <p:cNvSpPr/>
          <p:nvPr/>
        </p:nvSpPr>
        <p:spPr>
          <a:xfrm rot="16200000">
            <a:off x="5809745" y="2763456"/>
            <a:ext cx="2508287" cy="2617091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" name="Seta: Circular 30">
            <a:extLst>
              <a:ext uri="{FF2B5EF4-FFF2-40B4-BE49-F238E27FC236}">
                <a16:creationId xmlns:a16="http://schemas.microsoft.com/office/drawing/2014/main" id="{32B2F75B-D17C-3FFC-ADF8-F17B05CD21F0}"/>
              </a:ext>
            </a:extLst>
          </p:cNvPr>
          <p:cNvSpPr/>
          <p:nvPr/>
        </p:nvSpPr>
        <p:spPr>
          <a:xfrm rot="16200000">
            <a:off x="7314897" y="2066629"/>
            <a:ext cx="2508287" cy="2617091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33" name="Imagem 32" descr="Desenho de um avião&#10;&#10;Descrição gerada automaticamente com confiança baixa">
            <a:extLst>
              <a:ext uri="{FF2B5EF4-FFF2-40B4-BE49-F238E27FC236}">
                <a16:creationId xmlns:a16="http://schemas.microsoft.com/office/drawing/2014/main" id="{DD9A361A-216C-3AA3-775E-814114E59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30928" r="29102" b="31418"/>
          <a:stretch/>
        </p:blipFill>
        <p:spPr>
          <a:xfrm>
            <a:off x="1641187" y="2633716"/>
            <a:ext cx="1760142" cy="1562678"/>
          </a:xfrm>
          <a:prstGeom prst="rect">
            <a:avLst/>
          </a:prstGeom>
        </p:spPr>
      </p:pic>
      <p:pic>
        <p:nvPicPr>
          <p:cNvPr id="35" name="Imagem 34" descr="Uma imagem contendo Logotipo&#10;&#10;Descrição gerada automaticamente">
            <a:extLst>
              <a:ext uri="{FF2B5EF4-FFF2-40B4-BE49-F238E27FC236}">
                <a16:creationId xmlns:a16="http://schemas.microsoft.com/office/drawing/2014/main" id="{B67AEA59-495C-0AD6-5049-D78909E6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7" t="27660" r="27542" b="31064"/>
          <a:stretch/>
        </p:blipFill>
        <p:spPr>
          <a:xfrm>
            <a:off x="3073017" y="3210128"/>
            <a:ext cx="1701350" cy="1493173"/>
          </a:xfrm>
          <a:prstGeom prst="rect">
            <a:avLst/>
          </a:prstGeom>
        </p:spPr>
      </p:pic>
      <p:pic>
        <p:nvPicPr>
          <p:cNvPr id="37" name="Imagem 36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D369246-5ACB-CEE1-DD5F-C05E86837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6" t="29787" r="27257" b="31419"/>
          <a:stretch/>
        </p:blipFill>
        <p:spPr>
          <a:xfrm>
            <a:off x="4905485" y="2817857"/>
            <a:ext cx="1177710" cy="992659"/>
          </a:xfrm>
          <a:prstGeom prst="rect">
            <a:avLst/>
          </a:prstGeom>
        </p:spPr>
      </p:pic>
      <p:pic>
        <p:nvPicPr>
          <p:cNvPr id="39" name="Imagem 38" descr="Uma imagem contendo Ícone&#10;&#10;Descrição gerada automaticamente">
            <a:extLst>
              <a:ext uri="{FF2B5EF4-FFF2-40B4-BE49-F238E27FC236}">
                <a16:creationId xmlns:a16="http://schemas.microsoft.com/office/drawing/2014/main" id="{5BF250AA-9FBE-D887-507C-A9549C8596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2" t="30928" r="27825" b="28511"/>
          <a:stretch/>
        </p:blipFill>
        <p:spPr>
          <a:xfrm>
            <a:off x="6382742" y="3405117"/>
            <a:ext cx="1354177" cy="1245141"/>
          </a:xfrm>
          <a:prstGeom prst="rect">
            <a:avLst/>
          </a:prstGeom>
        </p:spPr>
      </p:pic>
      <p:pic>
        <p:nvPicPr>
          <p:cNvPr id="41" name="Imagem 40" descr="Uma imagem contendo Logotipo&#10;&#10;Descrição gerada automaticamente">
            <a:extLst>
              <a:ext uri="{FF2B5EF4-FFF2-40B4-BE49-F238E27FC236}">
                <a16:creationId xmlns:a16="http://schemas.microsoft.com/office/drawing/2014/main" id="{6D26ACA7-3BD6-3414-087D-0DA75D70AD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617" y="2376643"/>
            <a:ext cx="1707446" cy="1707446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CE867C55-B3BE-945C-2665-86A267CFD090}"/>
              </a:ext>
            </a:extLst>
          </p:cNvPr>
          <p:cNvSpPr txBox="1"/>
          <p:nvPr/>
        </p:nvSpPr>
        <p:spPr>
          <a:xfrm>
            <a:off x="1737731" y="2953895"/>
            <a:ext cx="110455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Evitar os conflitos</a:t>
            </a:r>
            <a:endParaRPr lang="pt-BR" sz="200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00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AFE324AF-4C77-05B1-947D-5C01D48F8AE9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7" name="Imagem 6" descr="Texto&#10;&#10;Descrição gerada automaticamente">
              <a:extLst>
                <a:ext uri="{FF2B5EF4-FFF2-40B4-BE49-F238E27FC236}">
                  <a16:creationId xmlns:a16="http://schemas.microsoft.com/office/drawing/2014/main" id="{2B21C42F-8A3F-FA2E-FE89-97587669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817CA0E-5159-A07B-256F-118DB1680E44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" name="Imagem 1437343806">
              <a:extLst>
                <a:ext uri="{FF2B5EF4-FFF2-40B4-BE49-F238E27FC236}">
                  <a16:creationId xmlns:a16="http://schemas.microsoft.com/office/drawing/2014/main" id="{922AFBC6-8911-EF9C-B8B7-A16703F057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89A0489-0F63-540E-B6A4-E9AB02E73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155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975D194-28B2-038A-A627-ECB6591C27BB}"/>
              </a:ext>
            </a:extLst>
          </p:cNvPr>
          <p:cNvSpPr txBox="1"/>
          <p:nvPr/>
        </p:nvSpPr>
        <p:spPr>
          <a:xfrm>
            <a:off x="307759" y="2257818"/>
            <a:ext cx="8826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Caminhos...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7E8B9C9-F68D-3F5A-24E3-1035FD77DA7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CCDA84F-70F8-6F9C-ABB6-6581C1DB68DF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59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 err="1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Socionomia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EFB2988-E6A7-FAF7-4054-1559FA4511F0}"/>
              </a:ext>
            </a:extLst>
          </p:cNvPr>
          <p:cNvSpPr txBox="1"/>
          <p:nvPr/>
        </p:nvSpPr>
        <p:spPr>
          <a:xfrm>
            <a:off x="180096" y="1552869"/>
            <a:ext cx="8876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Do latim </a:t>
            </a:r>
            <a:r>
              <a:rPr lang="pt-BR" sz="2000" b="1" i="1" dirty="0" err="1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sociu</a:t>
            </a:r>
            <a:r>
              <a:rPr lang="pt-BR" sz="2000" b="1" i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(companheiro, grupo)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77980B3-AEF5-5C5B-5584-56D8FE2AB272}"/>
              </a:ext>
            </a:extLst>
          </p:cNvPr>
          <p:cNvSpPr txBox="1"/>
          <p:nvPr/>
        </p:nvSpPr>
        <p:spPr>
          <a:xfrm>
            <a:off x="262678" y="2999819"/>
            <a:ext cx="4517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Leis que regem o grupo</a:t>
            </a:r>
            <a:endParaRPr lang="pt-BR" sz="105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13" name="Imagem 12" descr="Grupo de pessoas comendo bolo&#10;&#10;Descrição gerada automaticamente">
            <a:extLst>
              <a:ext uri="{FF2B5EF4-FFF2-40B4-BE49-F238E27FC236}">
                <a16:creationId xmlns:a16="http://schemas.microsoft.com/office/drawing/2014/main" id="{78BAD2CC-B358-E60F-F987-104A1B8A5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838" y="-367749"/>
            <a:ext cx="8978672" cy="897867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EB73E4C-9385-DA41-F47A-778D1CB3A3FA}"/>
              </a:ext>
            </a:extLst>
          </p:cNvPr>
          <p:cNvSpPr txBox="1"/>
          <p:nvPr/>
        </p:nvSpPr>
        <p:spPr>
          <a:xfrm>
            <a:off x="4866043" y="1552869"/>
            <a:ext cx="41907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+ do grego </a:t>
            </a:r>
            <a:r>
              <a:rPr lang="pt-BR" sz="2000" b="1" i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nomia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(regras, leis): </a:t>
            </a:r>
          </a:p>
        </p:txBody>
      </p:sp>
    </p:spTree>
    <p:extLst>
      <p:ext uri="{BB962C8B-B14F-4D97-AF65-F5344CB8AC3E}">
        <p14:creationId xmlns:p14="http://schemas.microsoft.com/office/powerpoint/2010/main" val="406888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A6A7D214-D024-0CA5-455A-3442D177298B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B2D3EAF6-1330-B1C2-2C2B-1E2A341089E1}"/>
              </a:ext>
            </a:extLst>
          </p:cNvPr>
          <p:cNvSpPr/>
          <p:nvPr/>
        </p:nvSpPr>
        <p:spPr>
          <a:xfrm>
            <a:off x="644505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Taking</a:t>
            </a:r>
            <a:endParaRPr lang="pt-BR" sz="3300" kern="1200" dirty="0"/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020E766F-1630-D9E6-7590-74D95333FB1D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67E78CD8-5A21-D7E8-E6D6-3B5DA1F12787}"/>
              </a:ext>
            </a:extLst>
          </p:cNvPr>
          <p:cNvSpPr/>
          <p:nvPr/>
        </p:nvSpPr>
        <p:spPr>
          <a:xfrm>
            <a:off x="4543378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Creating</a:t>
            </a:r>
            <a:endParaRPr lang="pt-BR" sz="3300" kern="1200" dirty="0"/>
          </a:p>
        </p:txBody>
      </p:sp>
      <p:pic>
        <p:nvPicPr>
          <p:cNvPr id="17" name="Imagem 16" descr="Uma imagem contendo pessoa, segurando, homem, escuro&#10;&#10;Descrição gerada automaticamente">
            <a:extLst>
              <a:ext uri="{FF2B5EF4-FFF2-40B4-BE49-F238E27FC236}">
                <a16:creationId xmlns:a16="http://schemas.microsoft.com/office/drawing/2014/main" id="{471BA6EB-32F0-5CC7-35B7-E2B657A87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9"/>
          <a:stretch/>
        </p:blipFill>
        <p:spPr>
          <a:xfrm>
            <a:off x="4543378" y="1740406"/>
            <a:ext cx="7988030" cy="689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2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074ACFE7-98AA-3A73-740C-9F031E33D99F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9F80AFDE-2F83-CE7F-A409-58EF994E61F7}"/>
              </a:ext>
            </a:extLst>
          </p:cNvPr>
          <p:cNvSpPr/>
          <p:nvPr/>
        </p:nvSpPr>
        <p:spPr>
          <a:xfrm>
            <a:off x="644505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Taking</a:t>
            </a:r>
            <a:endParaRPr lang="pt-BR" sz="3300" kern="1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C6CDC93-4625-CD09-7E4F-AE384330DBCD}"/>
              </a:ext>
            </a:extLst>
          </p:cNvPr>
          <p:cNvSpPr txBox="1"/>
          <p:nvPr/>
        </p:nvSpPr>
        <p:spPr>
          <a:xfrm>
            <a:off x="6389611" y="2828835"/>
            <a:ext cx="4517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Programa de Mentoria</a:t>
            </a:r>
            <a:endParaRPr lang="pt-BR" sz="105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39FC899-6B40-B634-C7BA-D4DC70CFF6C0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3" name="Imagem 12" descr="Texto&#10;&#10;Descrição gerada automaticamente">
              <a:extLst>
                <a:ext uri="{FF2B5EF4-FFF2-40B4-BE49-F238E27FC236}">
                  <a16:creationId xmlns:a16="http://schemas.microsoft.com/office/drawing/2014/main" id="{89642009-4AF6-2B2D-2037-A30475F3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2D1C961F-16B9-5802-A1AF-7FA638D9ED99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5" name="Imagem 1437343806">
              <a:extLst>
                <a:ext uri="{FF2B5EF4-FFF2-40B4-BE49-F238E27FC236}">
                  <a16:creationId xmlns:a16="http://schemas.microsoft.com/office/drawing/2014/main" id="{E8D84264-456D-0CB3-F74C-CBB8752051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89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CE662DB-4692-69CE-4D1C-28F36C8A54AE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42D0F4F-D47C-179C-AFFD-E5905F0746F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7182E88-7E3F-182D-854A-95A4BCD57055}"/>
              </a:ext>
            </a:extLst>
          </p:cNvPr>
          <p:cNvSpPr txBox="1"/>
          <p:nvPr/>
        </p:nvSpPr>
        <p:spPr>
          <a:xfrm>
            <a:off x="6389611" y="2828835"/>
            <a:ext cx="4517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Programa de Desenvolvimento</a:t>
            </a:r>
            <a:endParaRPr lang="pt-BR" sz="105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95B6855-15C6-5A31-E6F8-977397DD2140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4" name="Imagem 13" descr="Texto&#10;&#10;Descrição gerada automaticamente">
              <a:extLst>
                <a:ext uri="{FF2B5EF4-FFF2-40B4-BE49-F238E27FC236}">
                  <a16:creationId xmlns:a16="http://schemas.microsoft.com/office/drawing/2014/main" id="{D09E4649-2C67-0017-B1A7-C880BDE4F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B40722B1-1EF1-228A-CCFC-6F001A30634D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6" name="Imagem 1437343806">
              <a:extLst>
                <a:ext uri="{FF2B5EF4-FFF2-40B4-BE49-F238E27FC236}">
                  <a16:creationId xmlns:a16="http://schemas.microsoft.com/office/drawing/2014/main" id="{EDB1A4A3-96EF-8F2B-DE26-8633816473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897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CE662DB-4692-69CE-4D1C-28F36C8A54AE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42D0F4F-D47C-179C-AFFD-E5905F0746F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pic>
        <p:nvPicPr>
          <p:cNvPr id="4" name="Imagem 3" descr="Gráfico&#10;&#10;Descrição gerada automaticamente com confiança média">
            <a:extLst>
              <a:ext uri="{FF2B5EF4-FFF2-40B4-BE49-F238E27FC236}">
                <a16:creationId xmlns:a16="http://schemas.microsoft.com/office/drawing/2014/main" id="{3621AF59-EBEF-0AD9-6E8E-4B81D52089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67" b="15217"/>
          <a:stretch/>
        </p:blipFill>
        <p:spPr>
          <a:xfrm>
            <a:off x="5612859" y="1148508"/>
            <a:ext cx="6096284" cy="456098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FD868C7-E196-A8BF-348C-1BEFDA848A98}"/>
              </a:ext>
            </a:extLst>
          </p:cNvPr>
          <p:cNvSpPr txBox="1"/>
          <p:nvPr/>
        </p:nvSpPr>
        <p:spPr>
          <a:xfrm>
            <a:off x="6347481" y="5492737"/>
            <a:ext cx="25795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rgbClr val="002647"/>
                </a:solidFill>
              </a:rPr>
              <a:t>Pirâmide de Aprendizagem de William </a:t>
            </a:r>
            <a:r>
              <a:rPr lang="pt-BR" sz="1000" dirty="0" err="1">
                <a:solidFill>
                  <a:srgbClr val="002647"/>
                </a:solidFill>
              </a:rPr>
              <a:t>Glasser</a:t>
            </a:r>
            <a:endParaRPr lang="pt-BR" sz="1000" dirty="0">
              <a:solidFill>
                <a:srgbClr val="002647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CE765C34-A69E-0097-8C42-1E5E1E4F49D3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71519F88-CB60-B37C-4847-AA047D874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ACF51518-2390-849B-1E8F-05251EAC543F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1140281F-2C8B-5B8A-20E0-29DFDE93C6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6519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CE662DB-4692-69CE-4D1C-28F36C8A54AE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42D0F4F-D47C-179C-AFFD-E5905F0746F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7C30D8C-AF41-8D46-4D5E-45352CF438C0}"/>
              </a:ext>
            </a:extLst>
          </p:cNvPr>
          <p:cNvSpPr txBox="1"/>
          <p:nvPr/>
        </p:nvSpPr>
        <p:spPr>
          <a:xfrm>
            <a:off x="6096000" y="2139934"/>
            <a:ext cx="5967258" cy="2861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Role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playing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pt-BR" sz="2000" kern="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  <a:cs typeface="Arial"/>
                <a:sym typeface="Arial"/>
              </a:rPr>
              <a:t>Simulação Realística.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pt-BR" sz="2000" kern="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  <a:cs typeface="Arial"/>
                <a:sym typeface="Arial"/>
              </a:rPr>
              <a:t>Roda de Conversa. 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pt-BR" sz="2000" kern="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  <a:cs typeface="Arial"/>
                <a:sym typeface="Arial"/>
              </a:rPr>
              <a:t>Gamificação.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endParaRPr lang="pt-BR" sz="2000" kern="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  <a:cs typeface="Arial"/>
              <a:sym typeface="Arial"/>
            </a:endParaRPr>
          </a:p>
        </p:txBody>
      </p:sp>
      <p:pic>
        <p:nvPicPr>
          <p:cNvPr id="14" name="Picture 2" descr="E:\Jobs\Jogo Auto Cuidado\Nova pasta\dados.png">
            <a:extLst>
              <a:ext uri="{FF2B5EF4-FFF2-40B4-BE49-F238E27FC236}">
                <a16:creationId xmlns:a16="http://schemas.microsoft.com/office/drawing/2014/main" id="{8505B7C9-E7AF-C364-421A-299C211C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235" y="3141781"/>
            <a:ext cx="3850102" cy="349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303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CE662DB-4692-69CE-4D1C-28F36C8A54AE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42D0F4F-D47C-179C-AFFD-E5905F0746F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7C30D8C-AF41-8D46-4D5E-45352CF438C0}"/>
              </a:ext>
            </a:extLst>
          </p:cNvPr>
          <p:cNvSpPr txBox="1"/>
          <p:nvPr/>
        </p:nvSpPr>
        <p:spPr>
          <a:xfrm>
            <a:off x="6096000" y="2139934"/>
            <a:ext cx="5967258" cy="2810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“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Brincar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tem o poder de melhorar tudo de forma significativa, da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saúde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aos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relacionamentos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da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educação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à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capacidade de inovação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das empresas. (...) leva à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plasticidade cerebral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à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adaptabilidade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e à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criatividade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.”</a:t>
            </a:r>
            <a:endParaRPr lang="pt-BR" sz="2000" kern="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  <a:cs typeface="Arial"/>
              <a:sym typeface="Arial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1E75D01A-674B-9801-CAA5-463A6F9B2E8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0" name="Imagem 9" descr="Texto&#10;&#10;Descrição gerada automaticamente">
              <a:extLst>
                <a:ext uri="{FF2B5EF4-FFF2-40B4-BE49-F238E27FC236}">
                  <a16:creationId xmlns:a16="http://schemas.microsoft.com/office/drawing/2014/main" id="{FF754201-30B0-1238-D931-4CDAD5708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A7B0A92B-653A-7989-D75C-118A1C703055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" name="Imagem 1437343806">
              <a:extLst>
                <a:ext uri="{FF2B5EF4-FFF2-40B4-BE49-F238E27FC236}">
                  <a16:creationId xmlns:a16="http://schemas.microsoft.com/office/drawing/2014/main" id="{D5D8760B-B542-3F0F-D4B5-EA35F69784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905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CE662DB-4692-69CE-4D1C-28F36C8A54AE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42D0F4F-D47C-179C-AFFD-E5905F0746F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3F14D1-B073-F133-D15B-14C63C3542B6}"/>
              </a:ext>
            </a:extLst>
          </p:cNvPr>
          <p:cNvSpPr txBox="1"/>
          <p:nvPr/>
        </p:nvSpPr>
        <p:spPr>
          <a:xfrm>
            <a:off x="5961346" y="2858585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Ajuda a ver possibilidades que não veríamos de outra forma.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 Light" panose="00000400000000000000" pitchFamily="2" charset="0"/>
              <a:cs typeface="Arial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DE0FE2-1661-5FA3-A552-3E4F68E89896}"/>
              </a:ext>
            </a:extLst>
          </p:cNvPr>
          <p:cNvSpPr txBox="1"/>
          <p:nvPr/>
        </p:nvSpPr>
        <p:spPr>
          <a:xfrm>
            <a:off x="5961346" y="2342161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É um antídoto para o estresse. 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 Light" panose="00000400000000000000" pitchFamily="2" charset="0"/>
              <a:cs typeface="Arial"/>
              <a:sym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AD376BF-6B68-C925-CBF8-1C3E2D7D1B40}"/>
              </a:ext>
            </a:extLst>
          </p:cNvPr>
          <p:cNvSpPr txBox="1"/>
          <p:nvPr/>
        </p:nvSpPr>
        <p:spPr>
          <a:xfrm>
            <a:off x="5961346" y="3577163"/>
            <a:ext cx="6094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Tem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efeito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positivo sobre a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função executiva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do cérebro: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planejar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priorizar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agendar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prever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delegar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decidir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,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analisar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.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 Light" panose="00000400000000000000" pitchFamily="2" charset="0"/>
              <a:cs typeface="Arial"/>
              <a:sym typeface="Arial"/>
            </a:endParaRPr>
          </a:p>
        </p:txBody>
      </p:sp>
      <p:sp>
        <p:nvSpPr>
          <p:cNvPr id="10" name="Google Shape;111;p4">
            <a:extLst>
              <a:ext uri="{FF2B5EF4-FFF2-40B4-BE49-F238E27FC236}">
                <a16:creationId xmlns:a16="http://schemas.microsoft.com/office/drawing/2014/main" id="{0918DCC1-7EC0-1350-44E6-596212723E82}"/>
              </a:ext>
            </a:extLst>
          </p:cNvPr>
          <p:cNvSpPr txBox="1">
            <a:spLocks/>
          </p:cNvSpPr>
          <p:nvPr/>
        </p:nvSpPr>
        <p:spPr>
          <a:xfrm>
            <a:off x="5961346" y="4666807"/>
            <a:ext cx="2162036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1400"/>
              <a:buFont typeface="Arial"/>
              <a:buNone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Essencialismo | Greg </a:t>
            </a:r>
            <a:r>
              <a:rPr lang="pt-BR" dirty="0" err="1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Mckeown</a:t>
            </a:r>
            <a:endParaRPr lang="pt-BR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FAA1118-6C09-17AA-8B62-0382BAFBCEA7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3" name="Imagem 12" descr="Texto&#10;&#10;Descrição gerada automaticamente">
              <a:extLst>
                <a:ext uri="{FF2B5EF4-FFF2-40B4-BE49-F238E27FC236}">
                  <a16:creationId xmlns:a16="http://schemas.microsoft.com/office/drawing/2014/main" id="{CD154693-5748-8A99-B13D-81AC25B9E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A0FFABB-EBC8-D43F-ABB4-C4D9F10DBEF9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5" name="Imagem 1437343806">
              <a:extLst>
                <a:ext uri="{FF2B5EF4-FFF2-40B4-BE49-F238E27FC236}">
                  <a16:creationId xmlns:a16="http://schemas.microsoft.com/office/drawing/2014/main" id="{C80A5079-E027-EFB8-B72E-1AB10F5794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3686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4AEBF9A-B52A-8934-12F5-5895B4BCFCC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B750C643-5FB2-6DF4-8CEF-45E24382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1BF052-0DED-491C-FE48-9C055133CACB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9CBC43D5-91F0-0E18-91F5-46BCE2E5A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CC1294-4808-1EEF-07B7-5868E7D36497}"/>
              </a:ext>
            </a:extLst>
          </p:cNvPr>
          <p:cNvSpPr txBox="1"/>
          <p:nvPr/>
        </p:nvSpPr>
        <p:spPr>
          <a:xfrm>
            <a:off x="6745417" y="1488338"/>
            <a:ext cx="5013255" cy="965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Instrumento Thomas-</a:t>
            </a:r>
            <a:r>
              <a:rPr lang="pt-BR" dirty="0" err="1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Kilmann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 (TKI)</a:t>
            </a:r>
          </a:p>
          <a:p>
            <a:pPr>
              <a:lnSpc>
                <a:spcPct val="150000"/>
              </a:lnSpc>
            </a:pPr>
            <a:endParaRPr lang="pt-BR" sz="105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  <a:p>
            <a:pPr>
              <a:lnSpc>
                <a:spcPct val="150000"/>
              </a:lnSpc>
            </a:pPr>
            <a:endParaRPr lang="pt-BR" sz="105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pic>
        <p:nvPicPr>
          <p:cNvPr id="17" name="Imagem 16" descr="Diagrama&#10;&#10;Descrição gerada automaticamente">
            <a:extLst>
              <a:ext uri="{FF2B5EF4-FFF2-40B4-BE49-F238E27FC236}">
                <a16:creationId xmlns:a16="http://schemas.microsoft.com/office/drawing/2014/main" id="{A6CE6F7A-524B-0FB0-119E-B607E88F0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"/>
          <a:stretch/>
        </p:blipFill>
        <p:spPr>
          <a:xfrm>
            <a:off x="7061484" y="2026398"/>
            <a:ext cx="3762468" cy="3638145"/>
          </a:xfrm>
          <a:prstGeom prst="rect">
            <a:avLst/>
          </a:prstGeom>
        </p:spPr>
      </p:pic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BC4E8250-A5FB-90C8-82C7-5EE94DADD810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6EBDC074-E661-4431-0825-E55DB63CC534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</p:spTree>
    <p:extLst>
      <p:ext uri="{BB962C8B-B14F-4D97-AF65-F5344CB8AC3E}">
        <p14:creationId xmlns:p14="http://schemas.microsoft.com/office/powerpoint/2010/main" val="37763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8" name="Picture 4" descr="Comunicação não-violenta: técnicas para aprimorar relacionamentos pessoais  e profissionais">
            <a:extLst>
              <a:ext uri="{FF2B5EF4-FFF2-40B4-BE49-F238E27FC236}">
                <a16:creationId xmlns:a16="http://schemas.microsoft.com/office/drawing/2014/main" id="{0B767A9C-EB9A-0587-80DC-4C2519854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947" y="1169723"/>
            <a:ext cx="1846232" cy="275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nversas difíceis: Como discutir o que é mais importante">
            <a:extLst>
              <a:ext uri="{FF2B5EF4-FFF2-40B4-BE49-F238E27FC236}">
                <a16:creationId xmlns:a16="http://schemas.microsoft.com/office/drawing/2014/main" id="{A6879890-F1AB-16C3-4300-828D0D603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692" y="2182800"/>
            <a:ext cx="1882360" cy="269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gilidade Emocional: Abra sua Mente, Aceite as Mudanças e Prospere no  Trabalho e na Vida">
            <a:extLst>
              <a:ext uri="{FF2B5EF4-FFF2-40B4-BE49-F238E27FC236}">
                <a16:creationId xmlns:a16="http://schemas.microsoft.com/office/drawing/2014/main" id="{27B50A49-ED2D-B55A-1DF8-13F4E33C5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954" y="3529123"/>
            <a:ext cx="1774529" cy="269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108D9646-6AD2-60FA-9D2F-88C449BF8501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47E42337-5310-DC27-DF58-11772D02063E}"/>
              </a:ext>
            </a:extLst>
          </p:cNvPr>
          <p:cNvSpPr/>
          <p:nvPr/>
        </p:nvSpPr>
        <p:spPr>
          <a:xfrm>
            <a:off x="2593942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Playing</a:t>
            </a:r>
            <a:endParaRPr lang="pt-BR" sz="3300" kern="1200" dirty="0"/>
          </a:p>
        </p:txBody>
      </p:sp>
    </p:spTree>
    <p:extLst>
      <p:ext uri="{BB962C8B-B14F-4D97-AF65-F5344CB8AC3E}">
        <p14:creationId xmlns:p14="http://schemas.microsoft.com/office/powerpoint/2010/main" val="2887061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7ABC6F51-98C4-9812-28E9-6FF4E91E290A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2CB3C7EE-DF0F-CCB1-6147-26BB48285971}"/>
              </a:ext>
            </a:extLst>
          </p:cNvPr>
          <p:cNvSpPr/>
          <p:nvPr/>
        </p:nvSpPr>
        <p:spPr>
          <a:xfrm>
            <a:off x="4543378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Creating</a:t>
            </a:r>
            <a:endParaRPr lang="pt-BR" sz="3300" kern="1200" dirty="0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4AEBF9A-B52A-8934-12F5-5895B4BCFCC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B750C643-5FB2-6DF4-8CEF-45E24382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1BF052-0DED-491C-FE48-9C055133CACB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9CBC43D5-91F0-0E18-91F5-46BCE2E5A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781B6CF-E571-AAF2-82FA-4A8E0F8D9108}"/>
              </a:ext>
            </a:extLst>
          </p:cNvPr>
          <p:cNvSpPr txBox="1"/>
          <p:nvPr/>
        </p:nvSpPr>
        <p:spPr>
          <a:xfrm>
            <a:off x="7790393" y="2915474"/>
            <a:ext cx="2418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Prática</a:t>
            </a:r>
            <a:endParaRPr lang="pt-BR" sz="105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Desenvolvimento de Novos Papéis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7ABC6F51-98C4-9812-28E9-6FF4E91E290A}"/>
              </a:ext>
            </a:extLst>
          </p:cNvPr>
          <p:cNvSpPr/>
          <p:nvPr/>
        </p:nvSpPr>
        <p:spPr>
          <a:xfrm>
            <a:off x="1072770" y="1287194"/>
            <a:ext cx="4888576" cy="4111657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2CB3C7EE-DF0F-CCB1-6147-26BB48285971}"/>
              </a:ext>
            </a:extLst>
          </p:cNvPr>
          <p:cNvSpPr/>
          <p:nvPr/>
        </p:nvSpPr>
        <p:spPr>
          <a:xfrm>
            <a:off x="4543378" y="2520691"/>
            <a:ext cx="1846233" cy="1644662"/>
          </a:xfrm>
          <a:custGeom>
            <a:avLst/>
            <a:gdLst>
              <a:gd name="connsiteX0" fmla="*/ 0 w 1846233"/>
              <a:gd name="connsiteY0" fmla="*/ 274116 h 1644662"/>
              <a:gd name="connsiteX1" fmla="*/ 274116 w 1846233"/>
              <a:gd name="connsiteY1" fmla="*/ 0 h 1644662"/>
              <a:gd name="connsiteX2" fmla="*/ 1572117 w 1846233"/>
              <a:gd name="connsiteY2" fmla="*/ 0 h 1644662"/>
              <a:gd name="connsiteX3" fmla="*/ 1846233 w 1846233"/>
              <a:gd name="connsiteY3" fmla="*/ 274116 h 1644662"/>
              <a:gd name="connsiteX4" fmla="*/ 1846233 w 1846233"/>
              <a:gd name="connsiteY4" fmla="*/ 1370546 h 1644662"/>
              <a:gd name="connsiteX5" fmla="*/ 1572117 w 1846233"/>
              <a:gd name="connsiteY5" fmla="*/ 1644662 h 1644662"/>
              <a:gd name="connsiteX6" fmla="*/ 274116 w 1846233"/>
              <a:gd name="connsiteY6" fmla="*/ 1644662 h 1644662"/>
              <a:gd name="connsiteX7" fmla="*/ 0 w 1846233"/>
              <a:gd name="connsiteY7" fmla="*/ 1370546 h 1644662"/>
              <a:gd name="connsiteX8" fmla="*/ 0 w 1846233"/>
              <a:gd name="connsiteY8" fmla="*/ 274116 h 16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233" h="1644662">
                <a:moveTo>
                  <a:pt x="0" y="274116"/>
                </a:moveTo>
                <a:cubicBezTo>
                  <a:pt x="0" y="122726"/>
                  <a:pt x="122726" y="0"/>
                  <a:pt x="274116" y="0"/>
                </a:cubicBezTo>
                <a:lnTo>
                  <a:pt x="1572117" y="0"/>
                </a:lnTo>
                <a:cubicBezTo>
                  <a:pt x="1723507" y="0"/>
                  <a:pt x="1846233" y="122726"/>
                  <a:pt x="1846233" y="274116"/>
                </a:cubicBezTo>
                <a:lnTo>
                  <a:pt x="1846233" y="1370546"/>
                </a:lnTo>
                <a:cubicBezTo>
                  <a:pt x="1846233" y="1521936"/>
                  <a:pt x="1723507" y="1644662"/>
                  <a:pt x="1572117" y="1644662"/>
                </a:cubicBezTo>
                <a:lnTo>
                  <a:pt x="274116" y="1644662"/>
                </a:lnTo>
                <a:cubicBezTo>
                  <a:pt x="122726" y="1644662"/>
                  <a:pt x="0" y="1521936"/>
                  <a:pt x="0" y="1370546"/>
                </a:cubicBezTo>
                <a:lnTo>
                  <a:pt x="0" y="27411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16" tIns="206016" rIns="206016" bIns="206016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300" kern="1200" dirty="0"/>
              <a:t>Role </a:t>
            </a:r>
            <a:r>
              <a:rPr lang="pt-BR" sz="3300" kern="1200" dirty="0" err="1"/>
              <a:t>Creating</a:t>
            </a:r>
            <a:endParaRPr lang="pt-BR" sz="3300" kern="1200" dirty="0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4AEBF9A-B52A-8934-12F5-5895B4BCFCC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B750C643-5FB2-6DF4-8CEF-45E24382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1BF052-0DED-491C-FE48-9C055133CACB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9CBC43D5-91F0-0E18-91F5-46BCE2E5A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781B6CF-E571-AAF2-82FA-4A8E0F8D9108}"/>
              </a:ext>
            </a:extLst>
          </p:cNvPr>
          <p:cNvSpPr txBox="1"/>
          <p:nvPr/>
        </p:nvSpPr>
        <p:spPr>
          <a:xfrm>
            <a:off x="6720351" y="2840610"/>
            <a:ext cx="4517160" cy="129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“Nós somos o que fazemos repetidamente. Excelência, então, não é um ato, mas um hábito.”</a:t>
            </a:r>
            <a:endParaRPr lang="pt-BR" sz="105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2" name="Google Shape;111;p4">
            <a:extLst>
              <a:ext uri="{FF2B5EF4-FFF2-40B4-BE49-F238E27FC236}">
                <a16:creationId xmlns:a16="http://schemas.microsoft.com/office/drawing/2014/main" id="{A38A532B-AEFE-F6BD-77D3-C3AAF75386A3}"/>
              </a:ext>
            </a:extLst>
          </p:cNvPr>
          <p:cNvSpPr txBox="1">
            <a:spLocks/>
          </p:cNvSpPr>
          <p:nvPr/>
        </p:nvSpPr>
        <p:spPr>
          <a:xfrm>
            <a:off x="6720351" y="4132630"/>
            <a:ext cx="2162036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1400"/>
              <a:buFont typeface="Arial"/>
              <a:buNone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Aristóteles</a:t>
            </a:r>
          </a:p>
        </p:txBody>
      </p:sp>
    </p:spTree>
    <p:extLst>
      <p:ext uri="{BB962C8B-B14F-4D97-AF65-F5344CB8AC3E}">
        <p14:creationId xmlns:p14="http://schemas.microsoft.com/office/powerpoint/2010/main" val="4133499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AFE324AF-4C77-05B1-947D-5C01D48F8AE9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7" name="Imagem 6" descr="Texto&#10;&#10;Descrição gerada automaticamente">
              <a:extLst>
                <a:ext uri="{FF2B5EF4-FFF2-40B4-BE49-F238E27FC236}">
                  <a16:creationId xmlns:a16="http://schemas.microsoft.com/office/drawing/2014/main" id="{2B21C42F-8A3F-FA2E-FE89-97587669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817CA0E-5159-A07B-256F-118DB1680E44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" name="Imagem 1437343806">
              <a:extLst>
                <a:ext uri="{FF2B5EF4-FFF2-40B4-BE49-F238E27FC236}">
                  <a16:creationId xmlns:a16="http://schemas.microsoft.com/office/drawing/2014/main" id="{922AFBC6-8911-EF9C-B8B7-A16703F057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89A0489-0F63-540E-B6A4-E9AB02E73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155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975D194-28B2-038A-A627-ECB6591C27BB}"/>
              </a:ext>
            </a:extLst>
          </p:cNvPr>
          <p:cNvSpPr txBox="1"/>
          <p:nvPr/>
        </p:nvSpPr>
        <p:spPr>
          <a:xfrm>
            <a:off x="307759" y="2257818"/>
            <a:ext cx="8826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 ExtraBold" panose="00000900000000000000" pitchFamily="2" charset="0"/>
              </a:rPr>
              <a:t>Importante!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7E8B9C9-F68D-3F5A-24E3-1035FD77DA7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CCDA84F-70F8-6F9C-ABB6-6581C1DB68DF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132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Segurança Psicológica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4AEBF9A-B52A-8934-12F5-5895B4BCFCC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B750C643-5FB2-6DF4-8CEF-45E24382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1BF052-0DED-491C-FE48-9C055133CACB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9CBC43D5-91F0-0E18-91F5-46BCE2E5A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2B3A7B8-CA4F-0B43-EF3B-784FD47C2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59" y="1417970"/>
            <a:ext cx="7887029" cy="4045197"/>
          </a:xfrm>
          <a:prstGeom prst="rect">
            <a:avLst/>
          </a:prstGeom>
        </p:spPr>
      </p:pic>
      <p:pic>
        <p:nvPicPr>
          <p:cNvPr id="7" name="Picture 2" descr="Amazon.com.br eBooks Kindle: A Organização Sem Medo: Criando Segurança  Psicológica no Local de Trabalho para Aprendizado, Inovação e Crescimento,  Edmondson, Amy C.">
            <a:extLst>
              <a:ext uri="{FF2B5EF4-FFF2-40B4-BE49-F238E27FC236}">
                <a16:creationId xmlns:a16="http://schemas.microsoft.com/office/drawing/2014/main" id="{47210AFB-34BF-FB58-8AFA-72C17B4FA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1433" r="3170" b="2553"/>
          <a:stretch/>
        </p:blipFill>
        <p:spPr bwMode="auto">
          <a:xfrm>
            <a:off x="8812687" y="1270007"/>
            <a:ext cx="2792480" cy="408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68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8;p28">
            <a:extLst>
              <a:ext uri="{FF2B5EF4-FFF2-40B4-BE49-F238E27FC236}">
                <a16:creationId xmlns:a16="http://schemas.microsoft.com/office/drawing/2014/main" id="{7DEB0079-EDB3-7AD3-711B-A50F6F3CCE0F}"/>
              </a:ext>
            </a:extLst>
          </p:cNvPr>
          <p:cNvSpPr txBox="1"/>
          <p:nvPr/>
        </p:nvSpPr>
        <p:spPr>
          <a:xfrm>
            <a:off x="180098" y="592929"/>
            <a:ext cx="837524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Projeto Aristóteles | Google</a:t>
            </a:r>
            <a:endParaRPr sz="40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4AEBF9A-B52A-8934-12F5-5895B4BCFCC2}"/>
              </a:ext>
            </a:extLst>
          </p:cNvPr>
          <p:cNvGrpSpPr/>
          <p:nvPr/>
        </p:nvGrpSpPr>
        <p:grpSpPr>
          <a:xfrm>
            <a:off x="9310111" y="5551197"/>
            <a:ext cx="2611120" cy="874756"/>
            <a:chOff x="7538720" y="2628225"/>
            <a:chExt cx="2611120" cy="874756"/>
          </a:xfrm>
        </p:grpSpPr>
        <p:pic>
          <p:nvPicPr>
            <p:cNvPr id="12" name="Imagem 11" descr="Texto&#10;&#10;Descrição gerada automaticamente">
              <a:extLst>
                <a:ext uri="{FF2B5EF4-FFF2-40B4-BE49-F238E27FC236}">
                  <a16:creationId xmlns:a16="http://schemas.microsoft.com/office/drawing/2014/main" id="{B750C643-5FB2-6DF4-8CEF-45E24382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5" t="39260" r="18001" b="41037"/>
            <a:stretch/>
          </p:blipFill>
          <p:spPr>
            <a:xfrm>
              <a:off x="7538720" y="2628225"/>
              <a:ext cx="2611120" cy="874756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1BF052-0DED-491C-FE48-9C055133CACB}"/>
                </a:ext>
              </a:extLst>
            </p:cNvPr>
            <p:cNvSpPr/>
            <p:nvPr/>
          </p:nvSpPr>
          <p:spPr>
            <a:xfrm>
              <a:off x="8097521" y="3057663"/>
              <a:ext cx="1910080" cy="387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" name="Imagem 1437343806">
              <a:extLst>
                <a:ext uri="{FF2B5EF4-FFF2-40B4-BE49-F238E27FC236}">
                  <a16:creationId xmlns:a16="http://schemas.microsoft.com/office/drawing/2014/main" id="{9CBC43D5-91F0-0E18-91F5-46BCE2E5A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0" t="31432" b="1"/>
            <a:stretch/>
          </p:blipFill>
          <p:spPr bwMode="auto">
            <a:xfrm>
              <a:off x="8437536" y="2975582"/>
              <a:ext cx="1549745" cy="387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Imagem 6" descr="Estátua de homem em fundo branco&#10;&#10;Descrição gerada automaticamente">
            <a:extLst>
              <a:ext uri="{FF2B5EF4-FFF2-40B4-BE49-F238E27FC236}">
                <a16:creationId xmlns:a16="http://schemas.microsoft.com/office/drawing/2014/main" id="{62AB1F2F-9915-8265-F2E0-3FB85954D7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/>
        </p:blipFill>
        <p:spPr>
          <a:xfrm>
            <a:off x="7459625" y="1356907"/>
            <a:ext cx="6312092" cy="6312092"/>
          </a:xfrm>
          <a:custGeom>
            <a:avLst/>
            <a:gdLst/>
            <a:ahLst/>
            <a:cxnLst/>
            <a:rect l="l" t="t" r="r" b="b"/>
            <a:pathLst>
              <a:path w="4810442" h="4810442">
                <a:moveTo>
                  <a:pt x="2405221" y="0"/>
                </a:moveTo>
                <a:cubicBezTo>
                  <a:pt x="3733588" y="0"/>
                  <a:pt x="4810442" y="1076854"/>
                  <a:pt x="4810442" y="2405221"/>
                </a:cubicBezTo>
                <a:cubicBezTo>
                  <a:pt x="4810442" y="3733588"/>
                  <a:pt x="3733588" y="4810442"/>
                  <a:pt x="2405221" y="4810442"/>
                </a:cubicBezTo>
                <a:cubicBezTo>
                  <a:pt x="1076854" y="4810442"/>
                  <a:pt x="0" y="3733588"/>
                  <a:pt x="0" y="2405221"/>
                </a:cubicBezTo>
                <a:cubicBezTo>
                  <a:pt x="0" y="1076854"/>
                  <a:pt x="1076854" y="0"/>
                  <a:pt x="2405221" y="0"/>
                </a:cubicBezTo>
                <a:close/>
              </a:path>
            </a:pathLst>
          </a:cu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86CB7F-06AC-D588-CD8C-D4D24196479F}"/>
              </a:ext>
            </a:extLst>
          </p:cNvPr>
          <p:cNvSpPr txBox="1"/>
          <p:nvPr/>
        </p:nvSpPr>
        <p:spPr>
          <a:xfrm>
            <a:off x="307759" y="1580766"/>
            <a:ext cx="7869675" cy="3271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“Em trabalhos que envolvem conhecimento, você contrata as pessoas pelo o que elas são. E se você as insere em um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ambiente com baixa segurança psicológica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, elas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não se sentem seguras 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para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serem elas mesmas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, para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assumir riscos 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ou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discordar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. Então, você tem essa inteligência em </a:t>
            </a:r>
            <a:r>
              <a:rPr lang="pt-BR" sz="2000" b="1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potencial que não é totalmente utilizada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.”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  <a:p>
            <a:pPr>
              <a:lnSpc>
                <a:spcPct val="150000"/>
              </a:lnSpc>
            </a:pPr>
            <a:endParaRPr lang="pt-BR" sz="2000" dirty="0">
              <a:solidFill>
                <a:schemeClr val="accent1">
                  <a:lumMod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A73F36E-1F1F-33A8-810A-DCB0DF0B331A}"/>
              </a:ext>
            </a:extLst>
          </p:cNvPr>
          <p:cNvSpPr txBox="1"/>
          <p:nvPr/>
        </p:nvSpPr>
        <p:spPr>
          <a:xfrm>
            <a:off x="307761" y="4420678"/>
            <a:ext cx="32303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0" i="0" dirty="0">
                <a:solidFill>
                  <a:srgbClr val="1F4E79"/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Adam </a:t>
            </a:r>
            <a:r>
              <a:rPr lang="pt-BR" sz="1100" b="0" i="0" dirty="0" err="1">
                <a:solidFill>
                  <a:srgbClr val="1F4E79"/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Leornard</a:t>
            </a:r>
            <a:r>
              <a:rPr lang="pt-BR" sz="1100" b="0" i="0" dirty="0">
                <a:solidFill>
                  <a:srgbClr val="1F4E79"/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 | Google </a:t>
            </a:r>
            <a:r>
              <a:rPr lang="pt-BR" sz="1100" b="0" i="0" dirty="0" err="1">
                <a:solidFill>
                  <a:srgbClr val="1F4E79"/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School</a:t>
            </a:r>
            <a:r>
              <a:rPr lang="pt-BR" sz="1100" b="0" i="0" dirty="0">
                <a:solidFill>
                  <a:srgbClr val="1F4E79"/>
                </a:solidFill>
                <a:effectLst/>
                <a:highlight>
                  <a:srgbClr val="FFFFFF"/>
                </a:highlight>
                <a:latin typeface="Montserrat Light" panose="00000400000000000000" pitchFamily="2" charset="0"/>
              </a:rPr>
              <a:t> for Leaders</a:t>
            </a:r>
            <a:endParaRPr lang="pt-BR" sz="1100" dirty="0">
              <a:solidFill>
                <a:srgbClr val="1F4E79"/>
              </a:solidFill>
              <a:latin typeface="Montserrat Light" panose="000004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A3ED7E-96FA-5936-251A-6612C8DB717F}"/>
              </a:ext>
            </a:extLst>
          </p:cNvPr>
          <p:cNvSpPr txBox="1"/>
          <p:nvPr/>
        </p:nvSpPr>
        <p:spPr>
          <a:xfrm>
            <a:off x="307759" y="4622722"/>
            <a:ext cx="6612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rgbClr val="1F4E79"/>
                </a:solidFill>
                <a:latin typeface="Montserrat Light" panose="00000400000000000000" pitchFamily="2" charset="0"/>
              </a:rPr>
              <a:t>Fonte: https://exame.com/carreira/pesquisa-do-google-mostra-o-principal-fator-dos-times-de-alta-performance/</a:t>
            </a:r>
          </a:p>
        </p:txBody>
      </p:sp>
    </p:spTree>
    <p:extLst>
      <p:ext uri="{BB962C8B-B14F-4D97-AF65-F5344CB8AC3E}">
        <p14:creationId xmlns:p14="http://schemas.microsoft.com/office/powerpoint/2010/main" val="276206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sind1">
            <a:extLst>
              <a:ext uri="{FF2B5EF4-FFF2-40B4-BE49-F238E27FC236}">
                <a16:creationId xmlns:a16="http://schemas.microsoft.com/office/drawing/2014/main" id="{20744946-B2A0-E124-3E1A-52F52047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Imagem 1437343806">
            <a:extLst>
              <a:ext uri="{FF2B5EF4-FFF2-40B4-BE49-F238E27FC236}">
                <a16:creationId xmlns:a16="http://schemas.microsoft.com/office/drawing/2014/main" id="{9DC39ADA-C954-C81E-EA15-CFA39CD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 descr="Uma imagem contendo moldura de fotos, captura de tela, clip-art&#10;&#10;Descrição gerada automaticamente">
            <a:extLst>
              <a:ext uri="{FF2B5EF4-FFF2-40B4-BE49-F238E27FC236}">
                <a16:creationId xmlns:a16="http://schemas.microsoft.com/office/drawing/2014/main" id="{8F8BCF73-DBDD-27EB-8890-AB20DE6CB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61" y="553349"/>
            <a:ext cx="8507477" cy="5367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imon Sinek - Do you love your wife (Legenda Portugues)">
            <a:hlinkClick r:id="" action="ppaction://media"/>
            <a:extLst>
              <a:ext uri="{FF2B5EF4-FFF2-40B4-BE49-F238E27FC236}">
                <a16:creationId xmlns:a16="http://schemas.microsoft.com/office/drawing/2014/main" id="{13A0B20E-E953-F81E-F512-9486648205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45922" y="1298642"/>
            <a:ext cx="6856919" cy="38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1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BD32DA-7D00-FBD0-8E10-DFEE7AE89316}"/>
              </a:ext>
            </a:extLst>
          </p:cNvPr>
          <p:cNvCxnSpPr>
            <a:cxnSpLocks/>
          </p:cNvCxnSpPr>
          <p:nvPr/>
        </p:nvCxnSpPr>
        <p:spPr>
          <a:xfrm>
            <a:off x="307759" y="506028"/>
            <a:ext cx="115764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DDBBD-061A-5237-6787-CF0C9E246D21}"/>
              </a:ext>
            </a:extLst>
          </p:cNvPr>
          <p:cNvCxnSpPr>
            <a:cxnSpLocks/>
          </p:cNvCxnSpPr>
          <p:nvPr/>
        </p:nvCxnSpPr>
        <p:spPr>
          <a:xfrm>
            <a:off x="307759" y="6499934"/>
            <a:ext cx="1161347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34C67CC0-229B-A0BC-D7C8-11E604B38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288" y="5079685"/>
            <a:ext cx="1153098" cy="1153098"/>
          </a:xfrm>
          <a:prstGeom prst="rect">
            <a:avLst/>
          </a:prstGeom>
        </p:spPr>
      </p:pic>
      <p:sp>
        <p:nvSpPr>
          <p:cNvPr id="8" name="Google Shape;138;p28">
            <a:extLst>
              <a:ext uri="{FF2B5EF4-FFF2-40B4-BE49-F238E27FC236}">
                <a16:creationId xmlns:a16="http://schemas.microsoft.com/office/drawing/2014/main" id="{71626F0A-2478-8947-5806-46394A5C105D}"/>
              </a:ext>
            </a:extLst>
          </p:cNvPr>
          <p:cNvSpPr txBox="1"/>
          <p:nvPr/>
        </p:nvSpPr>
        <p:spPr>
          <a:xfrm>
            <a:off x="3333648" y="1877700"/>
            <a:ext cx="47121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Obrigada!</a:t>
            </a:r>
            <a:endParaRPr sz="54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920824-8E36-CB67-2820-B51F4433D1F7}"/>
              </a:ext>
            </a:extLst>
          </p:cNvPr>
          <p:cNvSpPr txBox="1"/>
          <p:nvPr/>
        </p:nvSpPr>
        <p:spPr>
          <a:xfrm>
            <a:off x="3753373" y="4969329"/>
            <a:ext cx="2614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>
                    <a:lumMod val="75000"/>
                  </a:schemeClr>
                </a:solidFill>
              </a:rPr>
              <a:t>deboralima_psico</a:t>
            </a:r>
            <a:endParaRPr lang="pt-B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07014E5-9CBB-0507-6249-1A28C8CF8B5B}"/>
              </a:ext>
            </a:extLst>
          </p:cNvPr>
          <p:cNvSpPr txBox="1"/>
          <p:nvPr/>
        </p:nvSpPr>
        <p:spPr>
          <a:xfrm>
            <a:off x="3753373" y="5366084"/>
            <a:ext cx="3416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https://www.linkedin.com/in/debora-p-lima/</a:t>
            </a:r>
            <a:endParaRPr lang="pt-B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4107470-8EA9-4466-F4A6-EDEBAFB73AE3}"/>
              </a:ext>
            </a:extLst>
          </p:cNvPr>
          <p:cNvSpPr txBox="1"/>
          <p:nvPr/>
        </p:nvSpPr>
        <p:spPr>
          <a:xfrm>
            <a:off x="3753373" y="5711229"/>
            <a:ext cx="292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>
                    <a:lumMod val="75000"/>
                  </a:schemeClr>
                </a:solidFill>
              </a:rPr>
              <a:t>debora.lima@dlpsicologia.com.br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3513472-A13D-D42A-DFF2-B74D23E22715}"/>
              </a:ext>
            </a:extLst>
          </p:cNvPr>
          <p:cNvSpPr txBox="1"/>
          <p:nvPr/>
        </p:nvSpPr>
        <p:spPr>
          <a:xfrm>
            <a:off x="3738007" y="6077773"/>
            <a:ext cx="2176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>
                    <a:lumMod val="75000"/>
                  </a:schemeClr>
                </a:solidFill>
              </a:rPr>
              <a:t>(11) 97282-8390</a:t>
            </a:r>
          </a:p>
        </p:txBody>
      </p:sp>
      <p:pic>
        <p:nvPicPr>
          <p:cNvPr id="15" name="Picture 4" descr="Logo do Whatsapp PNG [Fundo Transparente]">
            <a:extLst>
              <a:ext uri="{FF2B5EF4-FFF2-40B4-BE49-F238E27FC236}">
                <a16:creationId xmlns:a16="http://schemas.microsoft.com/office/drawing/2014/main" id="{C0C0165A-5A11-4823-4450-EFA41E8E9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26" y="6050489"/>
            <a:ext cx="504056" cy="35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Logo do Instagram PNG [Fundo Transparente]">
            <a:extLst>
              <a:ext uri="{FF2B5EF4-FFF2-40B4-BE49-F238E27FC236}">
                <a16:creationId xmlns:a16="http://schemas.microsoft.com/office/drawing/2014/main" id="{03B36040-2368-F4C1-EFB4-1B13BFBB5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8" y="4944547"/>
            <a:ext cx="308086" cy="30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Email PNG [Fundo Transparente]">
            <a:extLst>
              <a:ext uri="{FF2B5EF4-FFF2-40B4-BE49-F238E27FC236}">
                <a16:creationId xmlns:a16="http://schemas.microsoft.com/office/drawing/2014/main" id="{F449EA3C-0063-4570-5745-5441EC70F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807" y="5758837"/>
            <a:ext cx="335613" cy="20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ícone O linkedin, logotipo, praça em Internet 2020">
            <a:extLst>
              <a:ext uri="{FF2B5EF4-FFF2-40B4-BE49-F238E27FC236}">
                <a16:creationId xmlns:a16="http://schemas.microsoft.com/office/drawing/2014/main" id="{C86B17EE-66CE-D347-4265-BE2CD5EBA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26" y="5279855"/>
            <a:ext cx="431375" cy="43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 descr="sind1">
            <a:extLst>
              <a:ext uri="{FF2B5EF4-FFF2-40B4-BE49-F238E27FC236}">
                <a16:creationId xmlns:a16="http://schemas.microsoft.com/office/drawing/2014/main" id="{44701E61-E665-7152-7222-F36929AB05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" y="5788240"/>
            <a:ext cx="2213499" cy="563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m 1437343806">
            <a:extLst>
              <a:ext uri="{FF2B5EF4-FFF2-40B4-BE49-F238E27FC236}">
                <a16:creationId xmlns:a16="http://schemas.microsoft.com/office/drawing/2014/main" id="{3D61E587-1B7C-03E2-1A81-C3F57962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11" y="5811543"/>
            <a:ext cx="1955430" cy="5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Menina de cabelo roxo em fundo rosa&#10;&#10;Descrição gerada automaticamente">
            <a:extLst>
              <a:ext uri="{FF2B5EF4-FFF2-40B4-BE49-F238E27FC236}">
                <a16:creationId xmlns:a16="http://schemas.microsoft.com/office/drawing/2014/main" id="{1BB3D2D0-7072-156A-5E68-E3F52F14D1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7" y="1496084"/>
            <a:ext cx="3080327" cy="3080327"/>
          </a:xfrm>
          <a:prstGeom prst="rect">
            <a:avLst/>
          </a:prstGeom>
        </p:spPr>
      </p:pic>
      <p:sp>
        <p:nvSpPr>
          <p:cNvPr id="4" name="Google Shape;155;p29">
            <a:extLst>
              <a:ext uri="{FF2B5EF4-FFF2-40B4-BE49-F238E27FC236}">
                <a16:creationId xmlns:a16="http://schemas.microsoft.com/office/drawing/2014/main" id="{8894A32B-F47B-427B-E01B-861C255A0DDB}"/>
              </a:ext>
            </a:extLst>
          </p:cNvPr>
          <p:cNvSpPr txBox="1"/>
          <p:nvPr/>
        </p:nvSpPr>
        <p:spPr>
          <a:xfrm>
            <a:off x="3333648" y="2813941"/>
            <a:ext cx="8144989" cy="15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900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“Existem palavras sábias, mas a sabedoria não é suficiente, falta ação.”</a:t>
            </a:r>
          </a:p>
        </p:txBody>
      </p:sp>
      <p:sp>
        <p:nvSpPr>
          <p:cNvPr id="5" name="Google Shape;111;p4">
            <a:extLst>
              <a:ext uri="{FF2B5EF4-FFF2-40B4-BE49-F238E27FC236}">
                <a16:creationId xmlns:a16="http://schemas.microsoft.com/office/drawing/2014/main" id="{8C5233C4-F6CE-E97D-7613-D45044F7D9BC}"/>
              </a:ext>
            </a:extLst>
          </p:cNvPr>
          <p:cNvSpPr txBox="1">
            <a:spLocks/>
          </p:cNvSpPr>
          <p:nvPr/>
        </p:nvSpPr>
        <p:spPr>
          <a:xfrm>
            <a:off x="9316601" y="3922181"/>
            <a:ext cx="2162036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1400"/>
              <a:buFont typeface="Arial"/>
              <a:buNone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Montserrat Light" panose="00000400000000000000" pitchFamily="2" charset="0"/>
              </a:rPr>
              <a:t>Jacob Levy Moreno</a:t>
            </a:r>
          </a:p>
        </p:txBody>
      </p:sp>
    </p:spTree>
    <p:extLst>
      <p:ext uri="{BB962C8B-B14F-4D97-AF65-F5344CB8AC3E}">
        <p14:creationId xmlns:p14="http://schemas.microsoft.com/office/powerpoint/2010/main" val="1678234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679</Words>
  <Application>Microsoft Office PowerPoint</Application>
  <PresentationFormat>Widescreen</PresentationFormat>
  <Paragraphs>125</Paragraphs>
  <Slides>29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Montserrat</vt:lpstr>
      <vt:lpstr>Montserrat ExtraBold</vt:lpstr>
      <vt:lpstr>Montserrat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Dr Edison Ferreira da Silva | Sindhosfil</dc:creator>
  <cp:lastModifiedBy>Debora Lima Shimabukuro</cp:lastModifiedBy>
  <cp:revision>17</cp:revision>
  <dcterms:created xsi:type="dcterms:W3CDTF">2023-08-02T18:29:12Z</dcterms:created>
  <dcterms:modified xsi:type="dcterms:W3CDTF">2024-10-14T22:33:58Z</dcterms:modified>
</cp:coreProperties>
</file>