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146847980" r:id="rId4"/>
    <p:sldId id="257" r:id="rId5"/>
    <p:sldId id="261" r:id="rId6"/>
    <p:sldId id="263" r:id="rId7"/>
    <p:sldId id="2146847969" r:id="rId8"/>
    <p:sldId id="258" r:id="rId9"/>
    <p:sldId id="260" r:id="rId10"/>
    <p:sldId id="2146847978" r:id="rId11"/>
    <p:sldId id="265" r:id="rId12"/>
    <p:sldId id="266" r:id="rId13"/>
    <p:sldId id="2146847979" r:id="rId14"/>
    <p:sldId id="264" r:id="rId15"/>
  </p:sldIdLst>
  <p:sldSz cx="18288000" cy="10287000"/>
  <p:notesSz cx="6858000" cy="9144000"/>
  <p:embeddedFontLst>
    <p:embeddedFont>
      <p:font typeface="Kurale" panose="020B0604020202020204" charset="0"/>
      <p:regular r:id="rId17"/>
    </p:embeddedFont>
    <p:embeddedFont>
      <p:font typeface="Montserrat Bold" panose="00000800000000000000" pitchFamily="2" charset="0"/>
      <p:regular r:id="rId18"/>
      <p:bold r:id="rId19"/>
    </p:embeddedFont>
    <p:embeddedFont>
      <p:font typeface="Visby Semi-Bold" panose="020B0604020202020204" charset="0"/>
      <p:regular r:id="rId20"/>
    </p:embeddedFont>
    <p:embeddedFont>
      <p:font typeface="Visby Ultra-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enat\Documents\renata\TREINAMENTO%20AME%20BARRADAS\RELATORIO%20AME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dirty="0"/>
              <a:t>PÚBLICO</a:t>
            </a:r>
            <a:r>
              <a:rPr lang="pt-BR" baseline="0" dirty="0"/>
              <a:t> POR ÁREA</a:t>
            </a:r>
            <a:endParaRPr lang="pt-B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F5A-42E0-9A83-0E8A444C41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F5A-42E0-9A83-0E8A444C41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F5A-42E0-9A83-0E8A444C41A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F5A-42E0-9A83-0E8A444C41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Planilha2!$F$22:$F$25</c:f>
              <c:strCache>
                <c:ptCount val="4"/>
                <c:pt idx="0">
                  <c:v>Recepção </c:v>
                </c:pt>
                <c:pt idx="1">
                  <c:v>Copa</c:v>
                </c:pt>
                <c:pt idx="2">
                  <c:v>Controladoria de Acesso</c:v>
                </c:pt>
                <c:pt idx="3">
                  <c:v>Administração</c:v>
                </c:pt>
              </c:strCache>
            </c:strRef>
          </c:cat>
          <c:val>
            <c:numRef>
              <c:f>Planilha2!$G$22:$G$25</c:f>
              <c:numCache>
                <c:formatCode>0%</c:formatCode>
                <c:ptCount val="4"/>
                <c:pt idx="0">
                  <c:v>0.77</c:v>
                </c:pt>
                <c:pt idx="1">
                  <c:v>0.04</c:v>
                </c:pt>
                <c:pt idx="2">
                  <c:v>0.04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F5A-42E0-9A83-0E8A444C4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771359744156519"/>
          <c:y val="0.30765373957758707"/>
          <c:w val="0.35715971656322482"/>
          <c:h val="0.480944301184530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85FB8-6C27-45A4-BE29-1FBEEEAACCBB}" type="datetimeFigureOut">
              <a:rPr lang="pt-BR" smtClean="0"/>
              <a:t>15/10/2024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8433C-6699-47C4-B258-FB13A48642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5856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4249400" y="735357"/>
            <a:ext cx="3499565" cy="1040970"/>
            <a:chOff x="0" y="0"/>
            <a:chExt cx="4666087" cy="13879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314" cy="1387960"/>
            </a:xfrm>
            <a:custGeom>
              <a:avLst/>
              <a:gdLst/>
              <a:ahLst/>
              <a:cxnLst/>
              <a:rect l="l" t="t" r="r" b="b"/>
              <a:pathLst>
                <a:path w="1397314" h="1387960">
                  <a:moveTo>
                    <a:pt x="0" y="0"/>
                  </a:moveTo>
                  <a:lnTo>
                    <a:pt x="1397314" y="0"/>
                  </a:lnTo>
                  <a:lnTo>
                    <a:pt x="1397314" y="1387960"/>
                  </a:lnTo>
                  <a:lnTo>
                    <a:pt x="0" y="1387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37795" r="-198241" b="-137686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1540756" y="158425"/>
              <a:ext cx="3125331" cy="11854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04"/>
                </a:lnSpc>
              </a:pPr>
              <a:r>
                <a:rPr lang="pt-BR" sz="6404">
                  <a:solidFill>
                    <a:srgbClr val="303030"/>
                  </a:solidFill>
                  <a:latin typeface="Kurale"/>
                  <a:ea typeface="Kurale"/>
                  <a:cs typeface="Kurale"/>
                  <a:sym typeface="Kurale"/>
                </a:rPr>
                <a:t>Trilha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9372" y="7255117"/>
            <a:ext cx="8654628" cy="2706565"/>
            <a:chOff x="0" y="0"/>
            <a:chExt cx="11539503" cy="3608753"/>
          </a:xfrm>
        </p:grpSpPr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0" y="0"/>
              <a:ext cx="3608753" cy="3608753"/>
              <a:chOff x="0" y="0"/>
              <a:chExt cx="6355080" cy="635508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178284" y="190124"/>
              <a:ext cx="3252186" cy="3252173"/>
              <a:chOff x="0" y="0"/>
              <a:chExt cx="6350000" cy="63499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79893" t="-28379" r="-40453" b="-18252"/>
                </a:stretch>
              </a:blipFill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3852343" y="206421"/>
              <a:ext cx="5913971" cy="8081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06"/>
                </a:lnSpc>
              </a:pPr>
              <a:r>
                <a:rPr lang="en-US" sz="4291" b="1" spc="128">
                  <a:solidFill>
                    <a:srgbClr val="061F4A"/>
                  </a:solidFill>
                  <a:latin typeface="Aptos" panose="020B0004020202020204" pitchFamily="34" charset="0"/>
                  <a:ea typeface="Montserrat Bold"/>
                  <a:cs typeface="Montserrat Bold"/>
                  <a:sym typeface="Montserrat Bold"/>
                </a:rPr>
                <a:t>Renata Franco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52344" y="1149083"/>
              <a:ext cx="7687159" cy="2328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8"/>
                </a:lnSpc>
              </a:pPr>
              <a:r>
                <a:rPr lang="pt-BR" sz="1598" b="1" spc="47" dirty="0">
                  <a:solidFill>
                    <a:srgbClr val="061F4A"/>
                  </a:solidFill>
                  <a:latin typeface="Aptos" panose="020B0004020202020204" pitchFamily="34" charset="0"/>
                  <a:ea typeface="Montserrat Bold"/>
                  <a:cs typeface="Montserrat Bold"/>
                  <a:sym typeface="Montserrat Bold"/>
                </a:rPr>
                <a:t>Desenvolvedora de pessoas, Psicóloga, Mentora, especialista em Comunicação Não Violenta e temas comportamentais.</a:t>
              </a:r>
            </a:p>
            <a:p>
              <a:pPr algn="l">
                <a:lnSpc>
                  <a:spcPts val="1678"/>
                </a:lnSpc>
              </a:pPr>
              <a:r>
                <a:rPr lang="pt-BR" sz="1598" b="1" spc="47" dirty="0">
                  <a:solidFill>
                    <a:srgbClr val="061F4A"/>
                  </a:solidFill>
                  <a:latin typeface="Aptos" panose="020B0004020202020204" pitchFamily="34" charset="0"/>
                  <a:ea typeface="Montserrat Bold"/>
                  <a:cs typeface="Montserrat Bold"/>
                  <a:sym typeface="Montserrat Bold"/>
                </a:rPr>
                <a:t>Experiência de 13 anos na saúde pública e privada. Fundadora da Trilha Consultoria, consultora organizacional. </a:t>
              </a:r>
            </a:p>
            <a:p>
              <a:pPr algn="r">
                <a:lnSpc>
                  <a:spcPts val="1678"/>
                </a:lnSpc>
              </a:pPr>
              <a:r>
                <a:rPr lang="pt-BR" sz="1598" b="1" spc="47" dirty="0">
                  <a:solidFill>
                    <a:srgbClr val="061F4A"/>
                  </a:solidFill>
                  <a:latin typeface="Aptos" panose="020B0004020202020204" pitchFamily="34" charset="0"/>
                  <a:ea typeface="Montserrat Bold"/>
                  <a:cs typeface="Montserrat Bold"/>
                  <a:sym typeface="Montserrat Bold"/>
                </a:rPr>
                <a:t>@trilharenatafranco</a:t>
              </a:r>
            </a:p>
            <a:p>
              <a:pPr algn="l">
                <a:lnSpc>
                  <a:spcPts val="1678"/>
                </a:lnSpc>
              </a:pPr>
              <a:endParaRPr lang="pt-BR" sz="1598" b="1" spc="47" dirty="0">
                <a:solidFill>
                  <a:srgbClr val="061F4A"/>
                </a:solidFill>
                <a:latin typeface="Aptos" panose="020B0004020202020204" pitchFamily="34" charset="0"/>
                <a:ea typeface="Montserrat Bold"/>
                <a:cs typeface="Montserrat Bold"/>
                <a:sym typeface="Montserrat Bold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23997" y="4592414"/>
            <a:ext cx="16419148" cy="67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96"/>
              </a:lnSpc>
            </a:pPr>
            <a:r>
              <a:rPr lang="en-US" sz="3200" spc="-263" dirty="0">
                <a:solidFill>
                  <a:srgbClr val="061F4A"/>
                </a:solidFill>
                <a:latin typeface="Aptos" panose="020B0004020202020204" pitchFamily="34" charset="0"/>
                <a:ea typeface="Montserrat Classic Bold"/>
                <a:cs typeface="Montserrat Classic Bold"/>
                <a:sym typeface="Montserrat Classic Bold"/>
              </a:rPr>
              <a:t>CASE – AMBULATÓRIO MÉDICO DE ESPECIALIDADES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95687" y="3240049"/>
            <a:ext cx="15053217" cy="745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96"/>
              </a:lnSpc>
            </a:pPr>
            <a:r>
              <a:rPr lang="en-US" sz="5269" b="1" spc="-263" dirty="0">
                <a:solidFill>
                  <a:srgbClr val="061F4A"/>
                </a:solidFill>
                <a:latin typeface="Aptos" panose="020B0004020202020204" pitchFamily="34" charset="0"/>
                <a:ea typeface="Montserrat Classic Bold"/>
                <a:cs typeface="Montserrat Classic Bold"/>
                <a:sym typeface="Montserrat Classic Bold"/>
              </a:rPr>
              <a:t>WORKSHOP DE QUALIDADE NO ATENDIMENTO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05000" y="4038758"/>
            <a:ext cx="14843903" cy="604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56"/>
              </a:lnSpc>
            </a:pPr>
            <a:r>
              <a:rPr lang="pt-BR" sz="4232" spc="-211">
                <a:solidFill>
                  <a:srgbClr val="061F4A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Comunicação Não Violenta como proposta de Humanidade</a:t>
            </a:r>
          </a:p>
        </p:txBody>
      </p:sp>
      <p:pic>
        <p:nvPicPr>
          <p:cNvPr id="16" name="Imagem 2">
            <a:extLst>
              <a:ext uri="{FF2B5EF4-FFF2-40B4-BE49-F238E27FC236}">
                <a16:creationId xmlns:a16="http://schemas.microsoft.com/office/drawing/2014/main" id="{E071DF97-7C43-1671-81EC-70C6FDB0C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7315" y="8224274"/>
            <a:ext cx="4300529" cy="15025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5334287-A9B6-B220-6130-4179FD7AC2CC}"/>
              </a:ext>
            </a:extLst>
          </p:cNvPr>
          <p:cNvCxnSpPr/>
          <p:nvPr/>
        </p:nvCxnSpPr>
        <p:spPr>
          <a:xfrm>
            <a:off x="350520" y="594360"/>
            <a:ext cx="172212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">
            <a:extLst>
              <a:ext uri="{FF2B5EF4-FFF2-40B4-BE49-F238E27FC236}">
                <a16:creationId xmlns:a16="http://schemas.microsoft.com/office/drawing/2014/main" id="{4A22FF65-217C-BDA5-4E72-AE0015867E5D}"/>
              </a:ext>
            </a:extLst>
          </p:cNvPr>
          <p:cNvGrpSpPr/>
          <p:nvPr/>
        </p:nvGrpSpPr>
        <p:grpSpPr>
          <a:xfrm>
            <a:off x="8686800" y="1762429"/>
            <a:ext cx="10591800" cy="6962469"/>
            <a:chOff x="0" y="0"/>
            <a:chExt cx="1375672" cy="2057410"/>
          </a:xfrm>
        </p:grpSpPr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0FB89CAA-9A11-CC04-4A4F-897FE8B2F3F4}"/>
                </a:ext>
              </a:extLst>
            </p:cNvPr>
            <p:cNvSpPr/>
            <p:nvPr/>
          </p:nvSpPr>
          <p:spPr>
            <a:xfrm>
              <a:off x="0" y="0"/>
              <a:ext cx="1375672" cy="2057410"/>
            </a:xfrm>
            <a:custGeom>
              <a:avLst/>
              <a:gdLst/>
              <a:ahLst/>
              <a:cxnLst/>
              <a:rect l="l" t="t" r="r" b="b"/>
              <a:pathLst>
                <a:path w="1375672" h="2057410">
                  <a:moveTo>
                    <a:pt x="20751" y="0"/>
                  </a:moveTo>
                  <a:lnTo>
                    <a:pt x="1354921" y="0"/>
                  </a:lnTo>
                  <a:cubicBezTo>
                    <a:pt x="1366382" y="0"/>
                    <a:pt x="1375672" y="9290"/>
                    <a:pt x="1375672" y="20751"/>
                  </a:cubicBezTo>
                  <a:lnTo>
                    <a:pt x="1375672" y="2036659"/>
                  </a:lnTo>
                  <a:cubicBezTo>
                    <a:pt x="1375672" y="2048120"/>
                    <a:pt x="1366382" y="2057410"/>
                    <a:pt x="1354921" y="2057410"/>
                  </a:cubicBezTo>
                  <a:lnTo>
                    <a:pt x="20751" y="2057410"/>
                  </a:lnTo>
                  <a:cubicBezTo>
                    <a:pt x="9290" y="2057410"/>
                    <a:pt x="0" y="2048120"/>
                    <a:pt x="0" y="2036659"/>
                  </a:cubicBezTo>
                  <a:lnTo>
                    <a:pt x="0" y="20751"/>
                  </a:lnTo>
                  <a:cubicBezTo>
                    <a:pt x="0" y="9290"/>
                    <a:pt x="9290" y="0"/>
                    <a:pt x="20751" y="0"/>
                  </a:cubicBezTo>
                  <a:close/>
                </a:path>
              </a:pathLst>
            </a:custGeom>
            <a:solidFill>
              <a:srgbClr val="113D57"/>
            </a:solidFill>
          </p:spPr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E9D0A497-4C8E-1204-4B4E-FE73AC3411AE}"/>
                </a:ext>
              </a:extLst>
            </p:cNvPr>
            <p:cNvSpPr txBox="1"/>
            <p:nvPr/>
          </p:nvSpPr>
          <p:spPr>
            <a:xfrm>
              <a:off x="0" y="-47625"/>
              <a:ext cx="1375672" cy="2105035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3296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20773" y="2345191"/>
            <a:ext cx="5964093" cy="726128"/>
            <a:chOff x="0" y="0"/>
            <a:chExt cx="1570790" cy="191243"/>
          </a:xfrm>
          <a:solidFill>
            <a:schemeClr val="bg1"/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70790" cy="191243"/>
            </a:xfrm>
            <a:custGeom>
              <a:avLst/>
              <a:gdLst/>
              <a:ahLst/>
              <a:cxnLst/>
              <a:rect l="l" t="t" r="r" b="b"/>
              <a:pathLst>
                <a:path w="1570790" h="191243">
                  <a:moveTo>
                    <a:pt x="18173" y="0"/>
                  </a:moveTo>
                  <a:lnTo>
                    <a:pt x="1552617" y="0"/>
                  </a:lnTo>
                  <a:cubicBezTo>
                    <a:pt x="1557436" y="0"/>
                    <a:pt x="1562059" y="1915"/>
                    <a:pt x="1565467" y="5323"/>
                  </a:cubicBezTo>
                  <a:cubicBezTo>
                    <a:pt x="1568875" y="8731"/>
                    <a:pt x="1570790" y="13353"/>
                    <a:pt x="1570790" y="18173"/>
                  </a:cubicBezTo>
                  <a:lnTo>
                    <a:pt x="1570790" y="173070"/>
                  </a:lnTo>
                  <a:cubicBezTo>
                    <a:pt x="1570790" y="177890"/>
                    <a:pt x="1568875" y="182512"/>
                    <a:pt x="1565467" y="185920"/>
                  </a:cubicBezTo>
                  <a:cubicBezTo>
                    <a:pt x="1562059" y="189329"/>
                    <a:pt x="1557436" y="191243"/>
                    <a:pt x="1552617" y="191243"/>
                  </a:cubicBezTo>
                  <a:lnTo>
                    <a:pt x="18173" y="191243"/>
                  </a:lnTo>
                  <a:cubicBezTo>
                    <a:pt x="8136" y="191243"/>
                    <a:pt x="0" y="183107"/>
                    <a:pt x="0" y="173070"/>
                  </a:cubicBezTo>
                  <a:lnTo>
                    <a:pt x="0" y="18173"/>
                  </a:lnTo>
                  <a:cubicBezTo>
                    <a:pt x="0" y="8136"/>
                    <a:pt x="8136" y="0"/>
                    <a:pt x="18173" y="0"/>
                  </a:cubicBezTo>
                  <a:close/>
                </a:path>
              </a:pathLst>
            </a:custGeom>
            <a:grpFill/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570790" cy="238868"/>
            </a:xfrm>
            <a:prstGeom prst="rect">
              <a:avLst/>
            </a:prstGeom>
            <a:grpFill/>
          </p:spPr>
          <p:txBody>
            <a:bodyPr lIns="50801" tIns="50801" rIns="50801" bIns="50801" rtlCol="0" anchor="ctr"/>
            <a:lstStyle/>
            <a:p>
              <a:pPr algn="ctr">
                <a:lnSpc>
                  <a:spcPts val="3296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143000" y="4533900"/>
            <a:ext cx="5676186" cy="1000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511"/>
              </a:lnSpc>
            </a:pPr>
            <a:r>
              <a:rPr lang="en-US" sz="5400" b="1" dirty="0" err="1">
                <a:sym typeface="Montserrat Ultra-Bold"/>
              </a:rPr>
              <a:t>Demandas</a:t>
            </a:r>
            <a:endParaRPr lang="en-US" sz="5400" b="1" dirty="0">
              <a:sym typeface="Montserrat Ultra-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773038" y="2315312"/>
            <a:ext cx="4659561" cy="52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9"/>
              </a:lnSpc>
              <a:spcBef>
                <a:spcPct val="0"/>
              </a:spcBef>
            </a:pPr>
            <a:r>
              <a:rPr lang="en-US" sz="3200" b="1" spc="53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Montserrat Bold"/>
                <a:cs typeface="Montserrat Bold"/>
                <a:sym typeface="Montserrat Bold"/>
              </a:rPr>
              <a:t>Equipe de atendimento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505811" y="4151622"/>
            <a:ext cx="8324858" cy="3397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10000"/>
              </a:lnSpc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sym typeface="Montserrat Medium"/>
              </a:rPr>
              <a:t>Equipe jovem</a:t>
            </a:r>
            <a:r>
              <a:rPr lang="pt-BR" sz="2800" dirty="0">
                <a:solidFill>
                  <a:schemeClr val="bg1"/>
                </a:solidFill>
                <a:latin typeface="Aptos" panose="020B0004020202020204" pitchFamily="34" charset="0"/>
                <a:sym typeface="Montserrat Medium"/>
              </a:rPr>
              <a:t>, com perfis e diversificados</a:t>
            </a:r>
          </a:p>
          <a:p>
            <a:pPr marL="457200" indent="-457200" algn="just">
              <a:lnSpc>
                <a:spcPct val="110000"/>
              </a:lnSpc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</a:rPr>
              <a:t>Saúde pública </a:t>
            </a:r>
            <a:r>
              <a:rPr lang="pt-BR" sz="2800" dirty="0">
                <a:solidFill>
                  <a:schemeClr val="bg1"/>
                </a:solidFill>
                <a:latin typeface="Aptos" panose="020B0004020202020204" pitchFamily="34" charset="0"/>
              </a:rPr>
              <a:t>como principal protagonista</a:t>
            </a:r>
          </a:p>
          <a:p>
            <a:pPr marL="457200" indent="-457200" algn="just">
              <a:lnSpc>
                <a:spcPct val="110000"/>
              </a:lnSpc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1"/>
                </a:solidFill>
                <a:latin typeface="Aptos" panose="020B0004020202020204" pitchFamily="34" charset="0"/>
              </a:rPr>
              <a:t>Sensibilização dos profissionais para promover um </a:t>
            </a:r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</a:rPr>
              <a:t>olhar mais </a:t>
            </a:r>
            <a:r>
              <a:rPr lang="pt-BR" sz="28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</a:rPr>
              <a:t>empático ao cuidado com esses usuários</a:t>
            </a:r>
            <a:r>
              <a:rPr lang="pt-BR" sz="2800" dirty="0">
                <a:solidFill>
                  <a:schemeClr val="bg1"/>
                </a:solidFill>
                <a:latin typeface="Aptos" panose="020B0004020202020204" pitchFamily="34" charset="0"/>
              </a:rPr>
              <a:t>. </a:t>
            </a:r>
          </a:p>
          <a:p>
            <a:pPr>
              <a:lnSpc>
                <a:spcPts val="3716"/>
              </a:lnSpc>
            </a:pPr>
            <a:endParaRPr lang="pt-BR" sz="2800" b="1" spc="53" dirty="0">
              <a:solidFill>
                <a:schemeClr val="bg1"/>
              </a:solidFill>
              <a:latin typeface="Aptos" panose="020B0004020202020204" pitchFamily="34" charset="0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15C4B844-9AB9-E1D8-B145-06497BE18FF1}"/>
              </a:ext>
            </a:extLst>
          </p:cNvPr>
          <p:cNvCxnSpPr/>
          <p:nvPr/>
        </p:nvCxnSpPr>
        <p:spPr>
          <a:xfrm>
            <a:off x="350520" y="594360"/>
            <a:ext cx="172212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1">
            <a:extLst>
              <a:ext uri="{FF2B5EF4-FFF2-40B4-BE49-F238E27FC236}">
                <a16:creationId xmlns:a16="http://schemas.microsoft.com/office/drawing/2014/main" id="{57530B68-D82D-76A4-B005-2A97F4576BD1}"/>
              </a:ext>
            </a:extLst>
          </p:cNvPr>
          <p:cNvGrpSpPr/>
          <p:nvPr/>
        </p:nvGrpSpPr>
        <p:grpSpPr>
          <a:xfrm>
            <a:off x="629867" y="4644418"/>
            <a:ext cx="1548207" cy="1508513"/>
            <a:chOff x="0" y="0"/>
            <a:chExt cx="812800" cy="812800"/>
          </a:xfrm>
        </p:grpSpPr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2338FF66-76B9-EEF2-33DE-0D4C210A5A5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83B2"/>
            </a:solidFill>
          </p:spPr>
        </p:sp>
        <p:sp>
          <p:nvSpPr>
            <p:cNvPr id="52" name="TextBox 13">
              <a:extLst>
                <a:ext uri="{FF2B5EF4-FFF2-40B4-BE49-F238E27FC236}">
                  <a16:creationId xmlns:a16="http://schemas.microsoft.com/office/drawing/2014/main" id="{74FFA5E3-9E63-1A4E-D4E8-60F410294A5F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758679" y="1583994"/>
            <a:ext cx="5223255" cy="2240763"/>
            <a:chOff x="0" y="0"/>
            <a:chExt cx="1375672" cy="20574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5672" cy="2057410"/>
            </a:xfrm>
            <a:custGeom>
              <a:avLst/>
              <a:gdLst/>
              <a:ahLst/>
              <a:cxnLst/>
              <a:rect l="l" t="t" r="r" b="b"/>
              <a:pathLst>
                <a:path w="1375672" h="2057410">
                  <a:moveTo>
                    <a:pt x="20751" y="0"/>
                  </a:moveTo>
                  <a:lnTo>
                    <a:pt x="1354921" y="0"/>
                  </a:lnTo>
                  <a:cubicBezTo>
                    <a:pt x="1366382" y="0"/>
                    <a:pt x="1375672" y="9290"/>
                    <a:pt x="1375672" y="20751"/>
                  </a:cubicBezTo>
                  <a:lnTo>
                    <a:pt x="1375672" y="2036659"/>
                  </a:lnTo>
                  <a:cubicBezTo>
                    <a:pt x="1375672" y="2048120"/>
                    <a:pt x="1366382" y="2057410"/>
                    <a:pt x="1354921" y="2057410"/>
                  </a:cubicBezTo>
                  <a:lnTo>
                    <a:pt x="20751" y="2057410"/>
                  </a:lnTo>
                  <a:cubicBezTo>
                    <a:pt x="9290" y="2057410"/>
                    <a:pt x="0" y="2048120"/>
                    <a:pt x="0" y="2036659"/>
                  </a:cubicBezTo>
                  <a:lnTo>
                    <a:pt x="0" y="20751"/>
                  </a:lnTo>
                  <a:cubicBezTo>
                    <a:pt x="0" y="9290"/>
                    <a:pt x="9290" y="0"/>
                    <a:pt x="20751" y="0"/>
                  </a:cubicBezTo>
                  <a:close/>
                </a:path>
              </a:pathLst>
            </a:custGeom>
            <a:solidFill>
              <a:srgbClr val="113D5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375672" cy="2105035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3296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98860" y="1750437"/>
            <a:ext cx="4814054" cy="1740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1"/>
              </a:lnSpc>
            </a:pPr>
            <a:r>
              <a:rPr lang="pt-BR" sz="5001" b="1" dirty="0">
                <a:solidFill>
                  <a:srgbClr val="FFFFFF"/>
                </a:solidFill>
                <a:latin typeface="+mj-lt"/>
                <a:ea typeface="Montserrat Bold"/>
                <a:cs typeface="Montserrat Bold"/>
                <a:sym typeface="Montserrat Bold"/>
              </a:rPr>
              <a:t>Dados dos participantes</a:t>
            </a:r>
          </a:p>
        </p:txBody>
      </p:sp>
      <p:grpSp>
        <p:nvGrpSpPr>
          <p:cNvPr id="31" name="Group 11"/>
          <p:cNvGrpSpPr/>
          <p:nvPr/>
        </p:nvGrpSpPr>
        <p:grpSpPr>
          <a:xfrm>
            <a:off x="653208" y="6519335"/>
            <a:ext cx="1548207" cy="1508513"/>
            <a:chOff x="0" y="0"/>
            <a:chExt cx="812800" cy="812800"/>
          </a:xfrm>
        </p:grpSpPr>
        <p:sp>
          <p:nvSpPr>
            <p:cNvPr id="3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83B2"/>
            </a:solidFill>
          </p:spPr>
        </p:sp>
        <p:sp>
          <p:nvSpPr>
            <p:cNvPr id="3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34" name="Freeform 18"/>
          <p:cNvSpPr/>
          <p:nvPr/>
        </p:nvSpPr>
        <p:spPr>
          <a:xfrm>
            <a:off x="860793" y="6855507"/>
            <a:ext cx="1086357" cy="735660"/>
          </a:xfrm>
          <a:custGeom>
            <a:avLst/>
            <a:gdLst/>
            <a:ahLst/>
            <a:cxnLst/>
            <a:rect l="l" t="t" r="r" b="b"/>
            <a:pathLst>
              <a:path w="1196155" h="831328">
                <a:moveTo>
                  <a:pt x="0" y="0"/>
                </a:moveTo>
                <a:lnTo>
                  <a:pt x="1196155" y="0"/>
                </a:lnTo>
                <a:lnTo>
                  <a:pt x="1196155" y="831328"/>
                </a:lnTo>
                <a:lnTo>
                  <a:pt x="0" y="831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22"/>
          <p:cNvSpPr txBox="1"/>
          <p:nvPr/>
        </p:nvSpPr>
        <p:spPr>
          <a:xfrm>
            <a:off x="2352297" y="5171207"/>
            <a:ext cx="6791703" cy="920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6"/>
              </a:lnSpc>
            </a:pPr>
            <a:r>
              <a:rPr lang="pt-BR" sz="2654" b="1" spc="53" dirty="0">
                <a:solidFill>
                  <a:srgbClr val="113D57"/>
                </a:solidFill>
                <a:ea typeface="Montserrat Bold"/>
                <a:cs typeface="Montserrat Bold"/>
                <a:sym typeface="Montserrat Bold"/>
              </a:rPr>
              <a:t>Colaboradores atuantes na linha de frente</a:t>
            </a:r>
          </a:p>
          <a:p>
            <a:pPr>
              <a:lnSpc>
                <a:spcPts val="3716"/>
              </a:lnSpc>
            </a:pPr>
            <a:r>
              <a:rPr lang="pt-BR" sz="2654" b="1" spc="53" dirty="0">
                <a:solidFill>
                  <a:srgbClr val="113D57"/>
                </a:solidFill>
                <a:ea typeface="Montserrat Bold"/>
                <a:cs typeface="Montserrat Bold"/>
                <a:sym typeface="Montserrat Bold"/>
              </a:rPr>
              <a:t>TOTAL: 96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362425" y="6972588"/>
            <a:ext cx="6900975" cy="920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6"/>
              </a:lnSpc>
            </a:pPr>
            <a:r>
              <a:rPr lang="pt-BR" sz="2654" b="1" spc="53" dirty="0">
                <a:solidFill>
                  <a:srgbClr val="113D57"/>
                </a:solidFill>
                <a:ea typeface="Montserrat Bold"/>
                <a:cs typeface="Montserrat Bold"/>
                <a:sym typeface="Montserrat Bold"/>
              </a:rPr>
              <a:t>Formato: Workshop presencial</a:t>
            </a:r>
          </a:p>
          <a:p>
            <a:pPr>
              <a:lnSpc>
                <a:spcPts val="3716"/>
              </a:lnSpc>
            </a:pPr>
            <a:r>
              <a:rPr lang="pt-BR" sz="2654" b="1" spc="53" dirty="0">
                <a:solidFill>
                  <a:srgbClr val="113D57"/>
                </a:solidFill>
                <a:ea typeface="Montserrat Bold"/>
                <a:cs typeface="Montserrat Bold"/>
                <a:sym typeface="Montserrat Bold"/>
              </a:rPr>
              <a:t> CH: 8h – 4 turmas</a:t>
            </a:r>
          </a:p>
        </p:txBody>
      </p:sp>
      <p:pic>
        <p:nvPicPr>
          <p:cNvPr id="37" name="Gráfico 36" descr="Call center">
            <a:extLst>
              <a:ext uri="{FF2B5EF4-FFF2-40B4-BE49-F238E27FC236}">
                <a16:creationId xmlns:a16="http://schemas.microsoft.com/office/drawing/2014/main" id="{3B79AFF7-126B-7578-F252-07BD1C250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5210" y="4646356"/>
            <a:ext cx="1297523" cy="1297523"/>
          </a:xfrm>
          <a:prstGeom prst="rect">
            <a:avLst/>
          </a:prstGeom>
        </p:spPr>
      </p:pic>
      <p:graphicFrame>
        <p:nvGraphicFramePr>
          <p:cNvPr id="48" name="Gráfico 47">
            <a:extLst>
              <a:ext uri="{FF2B5EF4-FFF2-40B4-BE49-F238E27FC236}">
                <a16:creationId xmlns:a16="http://schemas.microsoft.com/office/drawing/2014/main" id="{F0D28903-D49A-2302-4A38-92069E9F3F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097364"/>
              </p:ext>
            </p:extLst>
          </p:nvPr>
        </p:nvGraphicFramePr>
        <p:xfrm>
          <a:off x="9144000" y="2853997"/>
          <a:ext cx="8266957" cy="6175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B08D9ECB-9ABF-F338-4E61-4B1D58C02513}"/>
              </a:ext>
            </a:extLst>
          </p:cNvPr>
          <p:cNvCxnSpPr/>
          <p:nvPr/>
        </p:nvCxnSpPr>
        <p:spPr>
          <a:xfrm>
            <a:off x="350520" y="594360"/>
            <a:ext cx="172212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86965" y="4239218"/>
            <a:ext cx="10401159" cy="6047782"/>
          </a:xfrm>
          <a:custGeom>
            <a:avLst/>
            <a:gdLst/>
            <a:ahLst/>
            <a:cxnLst/>
            <a:rect l="l" t="t" r="r" b="b"/>
            <a:pathLst>
              <a:path w="10401159" h="6047782">
                <a:moveTo>
                  <a:pt x="0" y="0"/>
                </a:moveTo>
                <a:lnTo>
                  <a:pt x="10401159" y="0"/>
                </a:lnTo>
                <a:lnTo>
                  <a:pt x="10401159" y="6047782"/>
                </a:lnTo>
                <a:lnTo>
                  <a:pt x="0" y="60477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91" b="-729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499944" y="8269607"/>
            <a:ext cx="832120" cy="749602"/>
          </a:xfrm>
          <a:custGeom>
            <a:avLst/>
            <a:gdLst/>
            <a:ahLst/>
            <a:cxnLst/>
            <a:rect l="l" t="t" r="r" b="b"/>
            <a:pathLst>
              <a:path w="832120" h="749602">
                <a:moveTo>
                  <a:pt x="0" y="0"/>
                </a:moveTo>
                <a:lnTo>
                  <a:pt x="832120" y="0"/>
                </a:lnTo>
                <a:lnTo>
                  <a:pt x="832120" y="749601"/>
                </a:lnTo>
                <a:lnTo>
                  <a:pt x="0" y="7496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154768" y="157499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2002368" y="172739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849968" y="187979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1697568" y="203219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62960" y="1821489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8" y="0"/>
                </a:lnTo>
                <a:lnTo>
                  <a:pt x="4835458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694885" y="187979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47976" y="187979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985489" y="187979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765704" y="187979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080547" y="172739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694885" y="1821489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500562" y="242765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082215" y="288460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8"/>
                </a:lnTo>
                <a:lnTo>
                  <a:pt x="0" y="48354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663869" y="3341553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796465" y="4145121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6929062" y="4948688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082215" y="6226679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235369" y="7504670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1631922" y="2738535"/>
            <a:ext cx="6793270" cy="5127591"/>
          </a:xfrm>
          <a:custGeom>
            <a:avLst/>
            <a:gdLst/>
            <a:ahLst/>
            <a:cxnLst/>
            <a:rect l="l" t="t" r="r" b="b"/>
            <a:pathLst>
              <a:path w="6793270" h="5127591">
                <a:moveTo>
                  <a:pt x="0" y="0"/>
                </a:moveTo>
                <a:lnTo>
                  <a:pt x="6793271" y="0"/>
                </a:lnTo>
                <a:lnTo>
                  <a:pt x="6793271" y="5127592"/>
                </a:lnTo>
                <a:lnTo>
                  <a:pt x="0" y="51275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653097" y="73863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8" y="0"/>
                </a:lnTo>
                <a:lnTo>
                  <a:pt x="4835458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578827" y="2427652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1001854" y="308043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9471339" y="3751362"/>
            <a:ext cx="3830647" cy="3830647"/>
          </a:xfrm>
          <a:custGeom>
            <a:avLst/>
            <a:gdLst/>
            <a:ahLst/>
            <a:cxnLst/>
            <a:rect l="l" t="t" r="r" b="b"/>
            <a:pathLst>
              <a:path w="3830647" h="3830647">
                <a:moveTo>
                  <a:pt x="0" y="0"/>
                </a:moveTo>
                <a:lnTo>
                  <a:pt x="3830647" y="0"/>
                </a:lnTo>
                <a:lnTo>
                  <a:pt x="3830647" y="3830647"/>
                </a:lnTo>
                <a:lnTo>
                  <a:pt x="0" y="38306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4172164" y="5666685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5549289" y="5574089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4370068" y="5448398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8" y="0"/>
                </a:lnTo>
                <a:lnTo>
                  <a:pt x="4835458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3190847" y="5322707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8" y="0"/>
                </a:lnTo>
                <a:lnTo>
                  <a:pt x="4835458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2223226" y="5451543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0773119" y="5574089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9323012" y="5696635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9471339" y="4647526"/>
            <a:ext cx="3830647" cy="3830647"/>
          </a:xfrm>
          <a:custGeom>
            <a:avLst/>
            <a:gdLst/>
            <a:ahLst/>
            <a:cxnLst/>
            <a:rect l="l" t="t" r="r" b="b"/>
            <a:pathLst>
              <a:path w="3830647" h="3830647">
                <a:moveTo>
                  <a:pt x="0" y="0"/>
                </a:moveTo>
                <a:lnTo>
                  <a:pt x="3830647" y="0"/>
                </a:lnTo>
                <a:lnTo>
                  <a:pt x="3830647" y="3830647"/>
                </a:lnTo>
                <a:lnTo>
                  <a:pt x="0" y="38306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9471339" y="5543690"/>
            <a:ext cx="3830647" cy="3830647"/>
          </a:xfrm>
          <a:custGeom>
            <a:avLst/>
            <a:gdLst/>
            <a:ahLst/>
            <a:cxnLst/>
            <a:rect l="l" t="t" r="r" b="b"/>
            <a:pathLst>
              <a:path w="3830647" h="3830647">
                <a:moveTo>
                  <a:pt x="0" y="0"/>
                </a:moveTo>
                <a:lnTo>
                  <a:pt x="3830647" y="0"/>
                </a:lnTo>
                <a:lnTo>
                  <a:pt x="3830647" y="3830647"/>
                </a:lnTo>
                <a:lnTo>
                  <a:pt x="0" y="38306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11154254" y="460443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2488419" y="320807"/>
            <a:ext cx="4835457" cy="4835457"/>
          </a:xfrm>
          <a:custGeom>
            <a:avLst/>
            <a:gdLst/>
            <a:ahLst/>
            <a:cxnLst/>
            <a:rect l="l" t="t" r="r" b="b"/>
            <a:pathLst>
              <a:path w="4835457" h="4835457">
                <a:moveTo>
                  <a:pt x="0" y="0"/>
                </a:moveTo>
                <a:lnTo>
                  <a:pt x="4835457" y="0"/>
                </a:lnTo>
                <a:lnTo>
                  <a:pt x="4835457" y="4835457"/>
                </a:lnTo>
                <a:lnTo>
                  <a:pt x="0" y="4835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1114425" y="1104900"/>
            <a:ext cx="11680614" cy="2439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537"/>
              </a:lnSpc>
            </a:pPr>
            <a:r>
              <a:rPr lang="pt-BR" sz="8670" b="1" spc="-433" dirty="0">
                <a:solidFill>
                  <a:srgbClr val="061F4A"/>
                </a:solidFill>
                <a:latin typeface="Aptos" panose="020B0004020202020204" pitchFamily="34" charset="0"/>
                <a:ea typeface="Montserrat Classic Bold"/>
                <a:cs typeface="Montserrat Classic Bold"/>
                <a:sym typeface="Montserrat Classic Bold"/>
              </a:rPr>
              <a:t>Gerar uma experiência única ao usuário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15C84F80-937A-430E-F9FE-2AC51B793517}"/>
              </a:ext>
            </a:extLst>
          </p:cNvPr>
          <p:cNvCxnSpPr/>
          <p:nvPr/>
        </p:nvCxnSpPr>
        <p:spPr>
          <a:xfrm>
            <a:off x="350520" y="594360"/>
            <a:ext cx="172212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54768" y="1574992"/>
            <a:ext cx="14490787" cy="10765135"/>
            <a:chOff x="0" y="0"/>
            <a:chExt cx="19321049" cy="14353513"/>
          </a:xfrm>
        </p:grpSpPr>
        <p:sp>
          <p:nvSpPr>
            <p:cNvPr id="3" name="Freeform 3"/>
            <p:cNvSpPr/>
            <p:nvPr/>
          </p:nvSpPr>
          <p:spPr>
            <a:xfrm>
              <a:off x="1290405" y="3552301"/>
              <a:ext cx="13868211" cy="8063710"/>
            </a:xfrm>
            <a:custGeom>
              <a:avLst/>
              <a:gdLst/>
              <a:ahLst/>
              <a:cxnLst/>
              <a:rect l="l" t="t" r="r" b="b"/>
              <a:pathLst>
                <a:path w="13868211" h="8063710">
                  <a:moveTo>
                    <a:pt x="0" y="0"/>
                  </a:moveTo>
                  <a:lnTo>
                    <a:pt x="13868211" y="0"/>
                  </a:lnTo>
                  <a:lnTo>
                    <a:pt x="13868211" y="8063710"/>
                  </a:lnTo>
                  <a:lnTo>
                    <a:pt x="0" y="8063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1657" b="-41657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5539616" y="8926153"/>
              <a:ext cx="1109494" cy="999469"/>
            </a:xfrm>
            <a:custGeom>
              <a:avLst/>
              <a:gdLst/>
              <a:ahLst/>
              <a:cxnLst/>
              <a:rect l="l" t="t" r="r" b="b"/>
              <a:pathLst>
                <a:path w="1109494" h="999469">
                  <a:moveTo>
                    <a:pt x="0" y="0"/>
                  </a:moveTo>
                  <a:lnTo>
                    <a:pt x="1109494" y="0"/>
                  </a:lnTo>
                  <a:lnTo>
                    <a:pt x="1109494" y="999469"/>
                  </a:lnTo>
                  <a:lnTo>
                    <a:pt x="0" y="999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203200" y="203200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406400" y="406400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609600" y="609600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3223638" y="328663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1799538" y="406400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4670325" y="406400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6853676" y="406400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7893963" y="406400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9647087" y="203200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1799538" y="328663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2873773" y="1136879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7"/>
                  </a:lnTo>
                  <a:lnTo>
                    <a:pt x="0" y="6447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12315978" y="1746147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1758183" y="2355415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11934978" y="3426838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12111773" y="4498262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12315978" y="6202249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12520183" y="7906237"/>
              <a:ext cx="6447276" cy="6447276"/>
            </a:xfrm>
            <a:custGeom>
              <a:avLst/>
              <a:gdLst/>
              <a:ahLst/>
              <a:cxnLst/>
              <a:rect l="l" t="t" r="r" b="b"/>
              <a:pathLst>
                <a:path w="6447276" h="6447276">
                  <a:moveTo>
                    <a:pt x="0" y="0"/>
                  </a:moveTo>
                  <a:lnTo>
                    <a:pt x="6447276" y="0"/>
                  </a:lnTo>
                  <a:lnTo>
                    <a:pt x="6447276" y="6447276"/>
                  </a:lnTo>
                  <a:lnTo>
                    <a:pt x="0" y="6447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id="{07276245-A912-567C-E3D8-D895FBFBBBA7}"/>
              </a:ext>
            </a:extLst>
          </p:cNvPr>
          <p:cNvSpPr txBox="1">
            <a:spLocks/>
          </p:cNvSpPr>
          <p:nvPr/>
        </p:nvSpPr>
        <p:spPr>
          <a:xfrm>
            <a:off x="10396440" y="3538588"/>
            <a:ext cx="7081520" cy="3297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4000" dirty="0">
                <a:latin typeface="Aptos" panose="020B0004020202020204" pitchFamily="34" charset="0"/>
              </a:rPr>
              <a:t>Promover </a:t>
            </a:r>
            <a:r>
              <a:rPr lang="pt-BR" sz="4000" b="1" dirty="0">
                <a:latin typeface="Aptos" panose="020B0004020202020204" pitchFamily="34" charset="0"/>
              </a:rPr>
              <a:t>reflexão</a:t>
            </a:r>
            <a:r>
              <a:rPr lang="pt-BR" sz="4000" dirty="0">
                <a:latin typeface="Aptos" panose="020B0004020202020204" pitchFamily="34" charset="0"/>
              </a:rPr>
              <a:t> sobre o </a:t>
            </a:r>
            <a:r>
              <a:rPr lang="pt-BR" sz="4000" b="1" dirty="0">
                <a:latin typeface="Aptos" panose="020B0004020202020204" pitchFamily="34" charset="0"/>
              </a:rPr>
              <a:t>propósito de vida</a:t>
            </a:r>
            <a:r>
              <a:rPr lang="pt-BR" sz="4000" dirty="0">
                <a:latin typeface="Aptos" panose="020B0004020202020204" pitchFamily="34" charset="0"/>
              </a:rPr>
              <a:t>,  vinculado aos </a:t>
            </a:r>
            <a:r>
              <a:rPr lang="pt-BR" sz="4000" b="1" dirty="0">
                <a:latin typeface="Aptos" panose="020B0004020202020204" pitchFamily="34" charset="0"/>
              </a:rPr>
              <a:t>valores pessoais e organizacionais</a:t>
            </a:r>
            <a:r>
              <a:rPr lang="pt-BR" sz="4000" dirty="0">
                <a:latin typeface="Aptos" panose="020B0004020202020204" pitchFamily="34" charset="0"/>
              </a:rPr>
              <a:t> para </a:t>
            </a:r>
            <a:r>
              <a:rPr lang="pt-BR" sz="4000" b="1" dirty="0">
                <a:latin typeface="Aptos" panose="020B0004020202020204" pitchFamily="34" charset="0"/>
              </a:rPr>
              <a:t>estimular o sentido da atuação profissional.</a:t>
            </a:r>
            <a:endParaRPr lang="pt-BR" sz="4000" dirty="0">
              <a:latin typeface="Aptos" panose="020B0004020202020204" pitchFamily="34" charset="0"/>
            </a:endParaRP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5A1C0163-0233-A6C4-9A0E-7F6F80FA5518}"/>
              </a:ext>
            </a:extLst>
          </p:cNvPr>
          <p:cNvCxnSpPr/>
          <p:nvPr/>
        </p:nvCxnSpPr>
        <p:spPr>
          <a:xfrm>
            <a:off x="350520" y="594360"/>
            <a:ext cx="172212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15602" y="1028700"/>
            <a:ext cx="15056795" cy="94105"/>
          </a:xfrm>
          <a:custGeom>
            <a:avLst/>
            <a:gdLst/>
            <a:ahLst/>
            <a:cxnLst/>
            <a:rect l="l" t="t" r="r" b="b"/>
            <a:pathLst>
              <a:path w="15056795" h="94105">
                <a:moveTo>
                  <a:pt x="0" y="0"/>
                </a:moveTo>
                <a:lnTo>
                  <a:pt x="15056796" y="0"/>
                </a:lnTo>
                <a:lnTo>
                  <a:pt x="15056796" y="94105"/>
                </a:lnTo>
                <a:lnTo>
                  <a:pt x="0" y="94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CEBE037B-2964-EC8E-B029-902BA206A790}"/>
              </a:ext>
            </a:extLst>
          </p:cNvPr>
          <p:cNvSpPr txBox="1">
            <a:spLocks/>
          </p:cNvSpPr>
          <p:nvPr/>
        </p:nvSpPr>
        <p:spPr>
          <a:xfrm>
            <a:off x="1752600" y="3543300"/>
            <a:ext cx="7980679" cy="6558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3200" dirty="0">
                <a:latin typeface="Aptos" panose="020B0004020202020204" pitchFamily="34" charset="0"/>
              </a:rPr>
              <a:t>Apresentar ferramentas de uma </a:t>
            </a:r>
            <a:r>
              <a:rPr lang="pt-BR" sz="3200" b="1" dirty="0">
                <a:latin typeface="Aptos" panose="020B0004020202020204" pitchFamily="34" charset="0"/>
              </a:rPr>
              <a:t>comunicação mais empática e consciente.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3200" dirty="0">
                <a:latin typeface="Aptos" panose="020B0004020202020204" pitchFamily="34" charset="0"/>
              </a:rPr>
              <a:t> Estimulando o </a:t>
            </a:r>
            <a:r>
              <a:rPr lang="pt-BR" sz="3200" b="1" dirty="0">
                <a:latin typeface="Aptos" panose="020B0004020202020204" pitchFamily="34" charset="0"/>
              </a:rPr>
              <a:t>reconhecimento dos sentimentos </a:t>
            </a:r>
            <a:r>
              <a:rPr lang="pt-BR" sz="3200" dirty="0">
                <a:latin typeface="Aptos" panose="020B0004020202020204" pitchFamily="34" charset="0"/>
              </a:rPr>
              <a:t>alinhados às </a:t>
            </a:r>
            <a:r>
              <a:rPr lang="pt-BR" sz="3200" b="1" dirty="0">
                <a:latin typeface="Aptos" panose="020B0004020202020204" pitchFamily="34" charset="0"/>
              </a:rPr>
              <a:t>necessidades</a:t>
            </a:r>
            <a:r>
              <a:rPr lang="pt-BR" sz="3200" dirty="0">
                <a:latin typeface="Aptos" panose="020B0004020202020204" pitchFamily="34" charset="0"/>
              </a:rPr>
              <a:t> com</a:t>
            </a:r>
            <a:r>
              <a:rPr lang="pt-BR" sz="3200" b="1" dirty="0">
                <a:latin typeface="Aptos" panose="020B0004020202020204" pitchFamily="34" charset="0"/>
              </a:rPr>
              <a:t> foco no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3200" b="1" dirty="0">
                <a:latin typeface="Aptos" panose="020B0004020202020204" pitchFamily="34" charset="0"/>
              </a:rPr>
              <a:t> </a:t>
            </a:r>
            <a:r>
              <a:rPr lang="pt-BR" sz="5400" b="1" dirty="0">
                <a:latin typeface="Aptos" panose="020B0004020202020204" pitchFamily="34" charset="0"/>
              </a:rPr>
              <a:t>Olhar de Humanidade</a:t>
            </a:r>
            <a:endParaRPr lang="pt-BR" sz="3200" dirty="0">
              <a:latin typeface="Aptos" panose="020B00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08C1EAE-3C25-3FCA-2A7E-B9DD02540C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615"/>
          <a:stretch/>
        </p:blipFill>
        <p:spPr>
          <a:xfrm>
            <a:off x="10896600" y="2095500"/>
            <a:ext cx="6438900" cy="758801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344F732B-826F-947E-B074-27097000DD71}"/>
              </a:ext>
            </a:extLst>
          </p:cNvPr>
          <p:cNvCxnSpPr/>
          <p:nvPr/>
        </p:nvCxnSpPr>
        <p:spPr>
          <a:xfrm>
            <a:off x="350520" y="594360"/>
            <a:ext cx="172212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E7104A-AA6A-78D8-7FB7-A04FCFAF5F4E}"/>
              </a:ext>
            </a:extLst>
          </p:cNvPr>
          <p:cNvSpPr txBox="1">
            <a:spLocks/>
          </p:cNvSpPr>
          <p:nvPr/>
        </p:nvSpPr>
        <p:spPr>
          <a:xfrm>
            <a:off x="925286" y="2545928"/>
            <a:ext cx="8516984" cy="5483891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pt-BR" sz="3600" dirty="0">
                <a:latin typeface="Aptos" panose="020B0004020202020204" pitchFamily="34" charset="0"/>
              </a:rPr>
              <a:t>Desenvolver o </a:t>
            </a:r>
            <a:r>
              <a:rPr lang="pt-BR" sz="3600" b="1" dirty="0">
                <a:latin typeface="Aptos" panose="020B0004020202020204" pitchFamily="34" charset="0"/>
              </a:rPr>
              <a:t>senso de cuidado </a:t>
            </a:r>
            <a:r>
              <a:rPr lang="pt-BR" sz="3600" dirty="0">
                <a:latin typeface="Aptos" panose="020B0004020202020204" pitchFamily="34" charset="0"/>
              </a:rPr>
              <a:t>e </a:t>
            </a:r>
            <a:r>
              <a:rPr lang="pt-BR" sz="3600" b="1" dirty="0">
                <a:latin typeface="Aptos" panose="020B0004020202020204" pitchFamily="34" charset="0"/>
              </a:rPr>
              <a:t>corresponsabilidade</a:t>
            </a:r>
            <a:r>
              <a:rPr lang="pt-BR" sz="3600" dirty="0">
                <a:latin typeface="Aptos" panose="020B0004020202020204" pitchFamily="34" charset="0"/>
              </a:rPr>
              <a:t> do profissional com o usuário, aumentando a </a:t>
            </a:r>
          </a:p>
          <a:p>
            <a:pPr marL="0" indent="0" algn="ctr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pt-BR" sz="4800" b="1" dirty="0">
                <a:latin typeface="Aptos" panose="020B0004020202020204" pitchFamily="34" charset="0"/>
              </a:rPr>
              <a:t>Efetividade do Atendimento</a:t>
            </a:r>
            <a:endParaRPr lang="pt-BR" sz="3600" dirty="0">
              <a:latin typeface="Aptos" panose="020B00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DFABCE4-2B6B-F09E-E6CC-123B1BE2E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8876" y="2401550"/>
            <a:ext cx="7213839" cy="548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326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28700" y="3654322"/>
            <a:ext cx="15714543" cy="4088726"/>
            <a:chOff x="0" y="0"/>
            <a:chExt cx="4138810" cy="10768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38810" cy="1076866"/>
            </a:xfrm>
            <a:custGeom>
              <a:avLst/>
              <a:gdLst/>
              <a:ahLst/>
              <a:cxnLst/>
              <a:rect l="l" t="t" r="r" b="b"/>
              <a:pathLst>
                <a:path w="4138810" h="1076866">
                  <a:moveTo>
                    <a:pt x="6897" y="0"/>
                  </a:moveTo>
                  <a:lnTo>
                    <a:pt x="4131913" y="0"/>
                  </a:lnTo>
                  <a:cubicBezTo>
                    <a:pt x="4133742" y="0"/>
                    <a:pt x="4135496" y="727"/>
                    <a:pt x="4136790" y="2020"/>
                  </a:cubicBezTo>
                  <a:cubicBezTo>
                    <a:pt x="4138083" y="3314"/>
                    <a:pt x="4138810" y="5068"/>
                    <a:pt x="4138810" y="6897"/>
                  </a:cubicBezTo>
                  <a:lnTo>
                    <a:pt x="4138810" y="1069969"/>
                  </a:lnTo>
                  <a:cubicBezTo>
                    <a:pt x="4138810" y="1073778"/>
                    <a:pt x="4135722" y="1076866"/>
                    <a:pt x="4131913" y="1076866"/>
                  </a:cubicBezTo>
                  <a:lnTo>
                    <a:pt x="6897" y="1076866"/>
                  </a:lnTo>
                  <a:cubicBezTo>
                    <a:pt x="3088" y="1076866"/>
                    <a:pt x="0" y="1073778"/>
                    <a:pt x="0" y="1069969"/>
                  </a:cubicBezTo>
                  <a:lnTo>
                    <a:pt x="0" y="6897"/>
                  </a:lnTo>
                  <a:cubicBezTo>
                    <a:pt x="0" y="3088"/>
                    <a:pt x="3088" y="0"/>
                    <a:pt x="6897" y="0"/>
                  </a:cubicBezTo>
                  <a:close/>
                </a:path>
              </a:pathLst>
            </a:custGeom>
            <a:solidFill>
              <a:srgbClr val="C7E0E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38810" cy="1124491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3296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244082" y="3994000"/>
            <a:ext cx="1704686" cy="170468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3D5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36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102195" y="3994000"/>
            <a:ext cx="1704686" cy="170468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3D57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36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118587" y="3994000"/>
            <a:ext cx="1704686" cy="170468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3D57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36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176120" y="1469759"/>
            <a:ext cx="15567123" cy="835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1"/>
              </a:lnSpc>
            </a:pPr>
            <a:r>
              <a:rPr lang="pt-BR" sz="4800" b="1" dirty="0">
                <a:latin typeface="Aptos" panose="020B0004020202020204" pitchFamily="34" charset="0"/>
                <a:sym typeface="Montserrat Bold"/>
              </a:rPr>
              <a:t>Impacto do conhecimento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62881" y="6013010"/>
            <a:ext cx="2067086" cy="50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9"/>
              </a:lnSpc>
            </a:pPr>
            <a:r>
              <a:rPr lang="pt-BR" sz="2654" b="1" spc="53">
                <a:solidFill>
                  <a:srgbClr val="113D57"/>
                </a:solidFill>
                <a:latin typeface="Aptos" panose="020B0004020202020204" pitchFamily="34" charset="0"/>
                <a:ea typeface="Montserrat Bold"/>
                <a:cs typeface="Montserrat Bold"/>
                <a:sym typeface="Montserrat Bold"/>
              </a:rPr>
              <a:t>Conservar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897472" y="6013010"/>
            <a:ext cx="2205764" cy="50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9"/>
              </a:lnSpc>
            </a:pPr>
            <a:r>
              <a:rPr lang="pt-BR" sz="2654" b="1" spc="53">
                <a:solidFill>
                  <a:srgbClr val="113D57"/>
                </a:solidFill>
                <a:latin typeface="Aptos" panose="020B0004020202020204" pitchFamily="34" charset="0"/>
                <a:ea typeface="Montserrat Bold"/>
                <a:cs typeface="Montserrat Bold"/>
                <a:sym typeface="Montserrat Bold"/>
              </a:rPr>
              <a:t>Eliminar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694703" y="6013010"/>
            <a:ext cx="2552448" cy="50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9"/>
              </a:lnSpc>
            </a:pPr>
            <a:r>
              <a:rPr lang="pt-BR" sz="2654" b="1" spc="53">
                <a:solidFill>
                  <a:srgbClr val="113D57"/>
                </a:solidFill>
                <a:latin typeface="Aptos" panose="020B0004020202020204" pitchFamily="34" charset="0"/>
                <a:ea typeface="Montserrat Bold"/>
                <a:cs typeface="Montserrat Bold"/>
                <a:sym typeface="Montserrat Bold"/>
              </a:rPr>
              <a:t>Iniciar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6A13958-2D91-C740-34B3-EDA2EF6C333F}"/>
              </a:ext>
            </a:extLst>
          </p:cNvPr>
          <p:cNvSpPr txBox="1"/>
          <p:nvPr/>
        </p:nvSpPr>
        <p:spPr>
          <a:xfrm>
            <a:off x="2335793" y="8563325"/>
            <a:ext cx="1600042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 marR="7620" algn="just"/>
            <a:r>
              <a:rPr lang="pt-BR" sz="2700" spc="-8" dirty="0">
                <a:latin typeface="Aptos" panose="020B0004020202020204" pitchFamily="34" charset="0"/>
                <a:cs typeface="Calibri"/>
              </a:rPr>
              <a:t>Reflexão sobre ações possíveis por meio da troca em grupo, a partir do conteúdo apresentado.</a:t>
            </a:r>
            <a:endParaRPr lang="pt-BR" sz="2700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ACE573A-8280-E1F2-970D-3981934D8566}"/>
              </a:ext>
            </a:extLst>
          </p:cNvPr>
          <p:cNvSpPr txBox="1"/>
          <p:nvPr/>
        </p:nvSpPr>
        <p:spPr>
          <a:xfrm>
            <a:off x="3715905" y="4223092"/>
            <a:ext cx="1025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/>
                </a:solidFill>
                <a:latin typeface="Aptos" panose="020B0004020202020204" pitchFamily="34" charset="0"/>
              </a:rPr>
              <a:t>C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9686977-402B-0DE8-85A5-3AF45A413233}"/>
              </a:ext>
            </a:extLst>
          </p:cNvPr>
          <p:cNvSpPr txBox="1"/>
          <p:nvPr/>
        </p:nvSpPr>
        <p:spPr>
          <a:xfrm>
            <a:off x="8607486" y="4223092"/>
            <a:ext cx="1025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/>
                </a:solidFill>
                <a:latin typeface="Aptos" panose="020B0004020202020204" pitchFamily="34" charset="0"/>
              </a:rPr>
              <a:t>E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589F5CE3-26B9-51DF-B790-293161AA7696}"/>
              </a:ext>
            </a:extLst>
          </p:cNvPr>
          <p:cNvSpPr txBox="1"/>
          <p:nvPr/>
        </p:nvSpPr>
        <p:spPr>
          <a:xfrm>
            <a:off x="13821792" y="4264159"/>
            <a:ext cx="1025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/>
                </a:solidFill>
                <a:latin typeface="Aptos" panose="020B0004020202020204" pitchFamily="34" charset="0"/>
              </a:rPr>
              <a:t>I</a:t>
            </a: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48F9F68F-5B17-B1BA-61EF-36C34E7E4EF8}"/>
              </a:ext>
            </a:extLst>
          </p:cNvPr>
          <p:cNvCxnSpPr/>
          <p:nvPr/>
        </p:nvCxnSpPr>
        <p:spPr>
          <a:xfrm>
            <a:off x="350520" y="594360"/>
            <a:ext cx="172212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to 33">
            <a:extLst>
              <a:ext uri="{FF2B5EF4-FFF2-40B4-BE49-F238E27FC236}">
                <a16:creationId xmlns:a16="http://schemas.microsoft.com/office/drawing/2014/main" id="{BAB248B8-4C6A-CD04-A95D-5E108B7CAC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6082" y="4449742"/>
          <a:ext cx="14401800" cy="2926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601200" imgH="1950924" progId="Excel.Sheet.12">
                  <p:embed/>
                </p:oleObj>
              </mc:Choice>
              <mc:Fallback>
                <p:oleObj name="Worksheet" r:id="rId2" imgW="9601200" imgH="1950924" progId="Excel.Sheet.12">
                  <p:embed/>
                  <p:pic>
                    <p:nvPicPr>
                      <p:cNvPr id="34" name="Objeto 33">
                        <a:extLst>
                          <a:ext uri="{FF2B5EF4-FFF2-40B4-BE49-F238E27FC236}">
                            <a16:creationId xmlns:a16="http://schemas.microsoft.com/office/drawing/2014/main" id="{BAB248B8-4C6A-CD04-A95D-5E108B7CAC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16082" y="4449742"/>
                        <a:ext cx="14401800" cy="2926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308516E4-9EE0-5CFE-6D39-F0D894538C3C}"/>
              </a:ext>
            </a:extLst>
          </p:cNvPr>
          <p:cNvCxnSpPr/>
          <p:nvPr/>
        </p:nvCxnSpPr>
        <p:spPr>
          <a:xfrm>
            <a:off x="350520" y="594360"/>
            <a:ext cx="172212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20">
            <a:extLst>
              <a:ext uri="{FF2B5EF4-FFF2-40B4-BE49-F238E27FC236}">
                <a16:creationId xmlns:a16="http://schemas.microsoft.com/office/drawing/2014/main" id="{A255B502-6CAF-3B41-8FB4-88253865F674}"/>
              </a:ext>
            </a:extLst>
          </p:cNvPr>
          <p:cNvSpPr txBox="1"/>
          <p:nvPr/>
        </p:nvSpPr>
        <p:spPr>
          <a:xfrm>
            <a:off x="6499989" y="1349940"/>
            <a:ext cx="5229927" cy="842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1"/>
              </a:lnSpc>
            </a:pPr>
            <a:r>
              <a:rPr lang="pt-BR" sz="5001" b="1" dirty="0">
                <a:solidFill>
                  <a:srgbClr val="FFFFFF"/>
                </a:solidFill>
                <a:latin typeface="+mj-lt"/>
                <a:ea typeface="Montserrat Bold"/>
                <a:cs typeface="Montserrat Bold"/>
                <a:sym typeface="Montserrat Bold"/>
              </a:rPr>
              <a:t>Consigna</a:t>
            </a:r>
          </a:p>
        </p:txBody>
      </p:sp>
      <p:sp>
        <p:nvSpPr>
          <p:cNvPr id="2" name="TextBox 20">
            <a:extLst>
              <a:ext uri="{FF2B5EF4-FFF2-40B4-BE49-F238E27FC236}">
                <a16:creationId xmlns:a16="http://schemas.microsoft.com/office/drawing/2014/main" id="{5E48F7A8-604C-5FC9-0EA8-9E41CCA67B73}"/>
              </a:ext>
            </a:extLst>
          </p:cNvPr>
          <p:cNvSpPr txBox="1"/>
          <p:nvPr/>
        </p:nvSpPr>
        <p:spPr>
          <a:xfrm>
            <a:off x="1176120" y="1469759"/>
            <a:ext cx="15567123" cy="835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1"/>
              </a:lnSpc>
            </a:pPr>
            <a:r>
              <a:rPr lang="pt-BR" sz="4800" b="1" dirty="0">
                <a:latin typeface="Aptos" panose="020B0004020202020204" pitchFamily="34" charset="0"/>
                <a:sym typeface="Montserrat Bold"/>
              </a:rPr>
              <a:t>Atividade proposta em grupo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D1C4458B-2FB4-4991-30F1-6C1129F52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635" y="2420178"/>
            <a:ext cx="11716766" cy="672142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9CC8636-CFDE-BFA4-4A3C-466D72DFB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7400" y="2400300"/>
            <a:ext cx="2594835" cy="6721422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060EE038-ED6C-E4A2-6AD0-A9DE6358F32A}"/>
              </a:ext>
            </a:extLst>
          </p:cNvPr>
          <p:cNvCxnSpPr/>
          <p:nvPr/>
        </p:nvCxnSpPr>
        <p:spPr>
          <a:xfrm>
            <a:off x="350520" y="594360"/>
            <a:ext cx="172212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ítulo 1">
            <a:extLst>
              <a:ext uri="{FF2B5EF4-FFF2-40B4-BE49-F238E27FC236}">
                <a16:creationId xmlns:a16="http://schemas.microsoft.com/office/drawing/2014/main" id="{69B241A1-230B-B10D-B0CD-C0A6E84B4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110" y="703313"/>
            <a:ext cx="16162020" cy="1988345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Aptos" panose="020B0004020202020204" pitchFamily="34" charset="0"/>
              </a:rPr>
              <a:t>CONSERVAR</a:t>
            </a:r>
            <a:br>
              <a:rPr lang="pt-BR" sz="4800" b="1" dirty="0">
                <a:solidFill>
                  <a:srgbClr val="E5654D"/>
                </a:solidFill>
                <a:latin typeface="Aptos" panose="020B0004020202020204" pitchFamily="34" charset="0"/>
              </a:rPr>
            </a:br>
            <a:endParaRPr lang="pt-BR" sz="48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95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9145498" y="2451329"/>
            <a:ext cx="0" cy="1507201"/>
          </a:xfrm>
          <a:prstGeom prst="line">
            <a:avLst/>
          </a:prstGeom>
          <a:ln w="38100" cap="flat">
            <a:solidFill>
              <a:srgbClr val="061F4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65897" y="2459969"/>
            <a:ext cx="6963543" cy="0"/>
          </a:xfrm>
          <a:prstGeom prst="line">
            <a:avLst/>
          </a:prstGeom>
          <a:ln w="38100" cap="flat">
            <a:solidFill>
              <a:srgbClr val="061F4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96387" y="1921045"/>
            <a:ext cx="1077848" cy="107784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3000"/>
                </a:lnSpc>
              </a:pPr>
              <a:endParaRPr lang="pt-BR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149826" y="1921045"/>
            <a:ext cx="3716071" cy="1077848"/>
            <a:chOff x="0" y="0"/>
            <a:chExt cx="1981276" cy="574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81276" cy="574670"/>
            </a:xfrm>
            <a:custGeom>
              <a:avLst/>
              <a:gdLst/>
              <a:ahLst/>
              <a:cxnLst/>
              <a:rect l="l" t="t" r="r" b="b"/>
              <a:pathLst>
                <a:path w="1981276" h="574670">
                  <a:moveTo>
                    <a:pt x="1778076" y="0"/>
                  </a:moveTo>
                  <a:lnTo>
                    <a:pt x="203200" y="0"/>
                  </a:lnTo>
                  <a:lnTo>
                    <a:pt x="0" y="287335"/>
                  </a:lnTo>
                  <a:lnTo>
                    <a:pt x="203200" y="574670"/>
                  </a:lnTo>
                  <a:lnTo>
                    <a:pt x="1778076" y="574670"/>
                  </a:lnTo>
                  <a:lnTo>
                    <a:pt x="1981276" y="287335"/>
                  </a:lnTo>
                  <a:lnTo>
                    <a:pt x="1778076" y="0"/>
                  </a:ln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52400" y="-123825"/>
              <a:ext cx="1676476" cy="6984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99"/>
                </a:lnSpc>
              </a:pPr>
              <a:r>
                <a:rPr lang="pt-BR" sz="3600" dirty="0">
                  <a:solidFill>
                    <a:srgbClr val="FFFFFF"/>
                  </a:solidFill>
                  <a:latin typeface="Aptos" panose="020B0004020202020204" pitchFamily="34" charset="0"/>
                  <a:ea typeface="Aileron"/>
                  <a:cs typeface="Aileron"/>
                  <a:sym typeface="Aileron"/>
                </a:rPr>
                <a:t>Empatia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829440" y="1921045"/>
            <a:ext cx="3869509" cy="1077848"/>
            <a:chOff x="0" y="0"/>
            <a:chExt cx="5159346" cy="1437130"/>
          </a:xfrm>
        </p:grpSpPr>
        <p:grpSp>
          <p:nvGrpSpPr>
            <p:cNvPr id="11" name="Group 11"/>
            <p:cNvGrpSpPr/>
            <p:nvPr/>
          </p:nvGrpSpPr>
          <p:grpSpPr>
            <a:xfrm>
              <a:off x="3722216" y="0"/>
              <a:ext cx="1437130" cy="1437130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 lang="pt-BR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4954761" cy="1437130"/>
              <a:chOff x="0" y="0"/>
              <a:chExt cx="1981276" cy="57467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981276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1981276" h="574670">
                    <a:moveTo>
                      <a:pt x="1778076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778076" y="574670"/>
                    </a:lnTo>
                    <a:lnTo>
                      <a:pt x="1981276" y="287335"/>
                    </a:lnTo>
                    <a:lnTo>
                      <a:pt x="1778076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52400" y="-133350"/>
                <a:ext cx="1676476" cy="7080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6300"/>
                  </a:lnSpc>
                </a:pPr>
                <a:r>
                  <a:rPr lang="pt-BR" sz="3600" dirty="0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Acolhimento</a:t>
                </a:r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5461556" y="3958530"/>
            <a:ext cx="7367885" cy="1613524"/>
            <a:chOff x="0" y="0"/>
            <a:chExt cx="1952042" cy="4274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52042" cy="427486"/>
            </a:xfrm>
            <a:custGeom>
              <a:avLst/>
              <a:gdLst/>
              <a:ahLst/>
              <a:cxnLst/>
              <a:rect l="l" t="t" r="r" b="b"/>
              <a:pathLst>
                <a:path w="1952042" h="427486">
                  <a:moveTo>
                    <a:pt x="1748842" y="0"/>
                  </a:moveTo>
                  <a:cubicBezTo>
                    <a:pt x="1861066" y="0"/>
                    <a:pt x="1952042" y="95696"/>
                    <a:pt x="1952042" y="213743"/>
                  </a:cubicBezTo>
                  <a:cubicBezTo>
                    <a:pt x="1952042" y="331790"/>
                    <a:pt x="1861066" y="427486"/>
                    <a:pt x="1748842" y="427486"/>
                  </a:cubicBezTo>
                  <a:lnTo>
                    <a:pt x="203200" y="427486"/>
                  </a:lnTo>
                  <a:cubicBezTo>
                    <a:pt x="90976" y="427486"/>
                    <a:pt x="0" y="331790"/>
                    <a:pt x="0" y="213743"/>
                  </a:cubicBezTo>
                  <a:cubicBezTo>
                    <a:pt x="0" y="9569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5F5F3"/>
            </a:solidFill>
            <a:ln w="47625" cap="sq">
              <a:solidFill>
                <a:srgbClr val="061F4A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57150"/>
              <a:ext cx="1952042" cy="37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389"/>
                </a:lnSpc>
                <a:spcBef>
                  <a:spcPct val="0"/>
                </a:spcBef>
              </a:pPr>
              <a:r>
                <a:rPr lang="pt-BR" sz="4899" b="1" spc="146" dirty="0">
                  <a:solidFill>
                    <a:srgbClr val="061F4A"/>
                  </a:solidFill>
                  <a:latin typeface="Aptos" panose="020B0004020202020204" pitchFamily="34" charset="0"/>
                  <a:ea typeface="Montserrat Bold"/>
                  <a:cs typeface="Montserrat Bold"/>
                  <a:sym typeface="Montserrat Bold"/>
                </a:rPr>
                <a:t>CONSERVAR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flipV="1">
            <a:off x="9145498" y="5572054"/>
            <a:ext cx="0" cy="2239207"/>
          </a:xfrm>
          <a:prstGeom prst="line">
            <a:avLst/>
          </a:prstGeom>
          <a:ln w="38100" cap="flat">
            <a:solidFill>
              <a:srgbClr val="061F4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5712458" y="7070615"/>
            <a:ext cx="7328284" cy="217"/>
          </a:xfrm>
          <a:prstGeom prst="line">
            <a:avLst/>
          </a:prstGeom>
          <a:ln w="38100" cap="flat">
            <a:solidFill>
              <a:srgbClr val="061F4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TextBox 24"/>
          <p:cNvSpPr txBox="1"/>
          <p:nvPr/>
        </p:nvSpPr>
        <p:spPr>
          <a:xfrm>
            <a:off x="3776416" y="7641820"/>
            <a:ext cx="5059023" cy="184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89"/>
              </a:lnSpc>
            </a:pPr>
            <a:endParaRPr lang="pt-BR" dirty="0">
              <a:latin typeface="Aptos" panose="020B0004020202020204" pitchFamily="34" charset="0"/>
            </a:endParaRPr>
          </a:p>
          <a:p>
            <a:pPr algn="r">
              <a:lnSpc>
                <a:spcPts val="4889"/>
              </a:lnSpc>
            </a:pPr>
            <a:r>
              <a:rPr lang="pt-BR" sz="3259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Qualidade no atendimento</a:t>
            </a:r>
          </a:p>
          <a:p>
            <a:pPr algn="r">
              <a:lnSpc>
                <a:spcPts val="4889"/>
              </a:lnSpc>
            </a:pPr>
            <a:endParaRPr lang="pt-BR" sz="3259" dirty="0">
              <a:solidFill>
                <a:srgbClr val="061F4A"/>
              </a:solidFill>
              <a:latin typeface="Aptos" panose="020B0004020202020204" pitchFamily="34" charset="0"/>
              <a:ea typeface="Aileron"/>
              <a:cs typeface="Aileron"/>
              <a:sym typeface="Aileron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527024" y="9066658"/>
            <a:ext cx="4308414" cy="592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89"/>
              </a:lnSpc>
            </a:pPr>
            <a:r>
              <a:rPr lang="pt-BR" sz="3259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Trabalho em equipe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891620" y="7430471"/>
            <a:ext cx="1943818" cy="582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89"/>
              </a:lnSpc>
            </a:pPr>
            <a:r>
              <a:rPr lang="pt-BR" sz="3259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Empatia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985970" y="7609539"/>
            <a:ext cx="314839" cy="314839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177" tIns="50177" rIns="50177" bIns="50177" rtlCol="0" anchor="ctr"/>
            <a:lstStyle/>
            <a:p>
              <a:pPr algn="ctr">
                <a:lnSpc>
                  <a:spcPts val="3000"/>
                </a:lnSpc>
              </a:pPr>
              <a:endParaRPr lang="pt-BR" dirty="0">
                <a:latin typeface="Aptos" panose="020B0004020202020204" pitchFamily="34" charset="0"/>
              </a:endParaRPr>
            </a:p>
          </p:txBody>
        </p:sp>
      </p:grpSp>
      <p:sp>
        <p:nvSpPr>
          <p:cNvPr id="30" name="AutoShape 30"/>
          <p:cNvSpPr/>
          <p:nvPr/>
        </p:nvSpPr>
        <p:spPr>
          <a:xfrm flipV="1">
            <a:off x="9143389" y="7924377"/>
            <a:ext cx="0" cy="508043"/>
          </a:xfrm>
          <a:prstGeom prst="line">
            <a:avLst/>
          </a:prstGeom>
          <a:ln w="38100" cap="rnd">
            <a:solidFill>
              <a:srgbClr val="061F4A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31" name="Group 31"/>
          <p:cNvGrpSpPr/>
          <p:nvPr/>
        </p:nvGrpSpPr>
        <p:grpSpPr>
          <a:xfrm>
            <a:off x="8985970" y="8432420"/>
            <a:ext cx="314839" cy="314839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177" tIns="50177" rIns="50177" bIns="50177" rtlCol="0" anchor="ctr"/>
            <a:lstStyle/>
            <a:p>
              <a:pPr algn="ctr">
                <a:lnSpc>
                  <a:spcPts val="3000"/>
                </a:lnSpc>
              </a:pPr>
              <a:endParaRPr lang="pt-BR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985970" y="9250429"/>
            <a:ext cx="314839" cy="314839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177" tIns="50177" rIns="50177" bIns="50177" rtlCol="0" anchor="ctr"/>
            <a:lstStyle/>
            <a:p>
              <a:pPr algn="ctr">
                <a:lnSpc>
                  <a:spcPts val="3000"/>
                </a:lnSpc>
              </a:pPr>
              <a:endParaRPr lang="pt-BR" dirty="0">
                <a:latin typeface="Aptos" panose="020B0004020202020204" pitchFamily="34" charset="0"/>
              </a:endParaRPr>
            </a:p>
          </p:txBody>
        </p:sp>
      </p:grpSp>
      <p:sp>
        <p:nvSpPr>
          <p:cNvPr id="37" name="AutoShape 37"/>
          <p:cNvSpPr/>
          <p:nvPr/>
        </p:nvSpPr>
        <p:spPr>
          <a:xfrm flipV="1">
            <a:off x="9143389" y="8747259"/>
            <a:ext cx="0" cy="503170"/>
          </a:xfrm>
          <a:prstGeom prst="line">
            <a:avLst/>
          </a:prstGeom>
          <a:ln w="38100" cap="rnd">
            <a:solidFill>
              <a:srgbClr val="061F4A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38" name="Group 38"/>
          <p:cNvGrpSpPr/>
          <p:nvPr/>
        </p:nvGrpSpPr>
        <p:grpSpPr>
          <a:xfrm>
            <a:off x="1840373" y="6517777"/>
            <a:ext cx="3872086" cy="1202903"/>
            <a:chOff x="0" y="-20341"/>
            <a:chExt cx="5162781" cy="1603870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0"/>
              <a:ext cx="1437130" cy="1437130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>
                  <a:lnSpc>
                    <a:spcPts val="2999"/>
                  </a:lnSpc>
                </a:pPr>
                <a:endParaRPr lang="pt-BR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208020" y="-20341"/>
              <a:ext cx="4954761" cy="1603870"/>
              <a:chOff x="0" y="-8134"/>
              <a:chExt cx="1981276" cy="641345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1981276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1981276" h="574670">
                    <a:moveTo>
                      <a:pt x="1778076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778076" y="574670"/>
                    </a:lnTo>
                    <a:lnTo>
                      <a:pt x="1981276" y="287335"/>
                    </a:lnTo>
                    <a:lnTo>
                      <a:pt x="1778076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128334" y="-8134"/>
                <a:ext cx="1676476" cy="6413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50"/>
                  </a:lnSpc>
                </a:pPr>
                <a:r>
                  <a:rPr lang="pt-BR" sz="3600" dirty="0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Trabalho em equipe</a:t>
                </a:r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13040742" y="6531691"/>
            <a:ext cx="3869509" cy="1077848"/>
            <a:chOff x="0" y="0"/>
            <a:chExt cx="5159346" cy="1437130"/>
          </a:xfrm>
        </p:grpSpPr>
        <p:grpSp>
          <p:nvGrpSpPr>
            <p:cNvPr id="60" name="Group 60"/>
            <p:cNvGrpSpPr/>
            <p:nvPr/>
          </p:nvGrpSpPr>
          <p:grpSpPr>
            <a:xfrm>
              <a:off x="3722216" y="0"/>
              <a:ext cx="1437130" cy="1437130"/>
              <a:chOff x="0" y="0"/>
              <a:chExt cx="812800" cy="81280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 lang="pt-BR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0" y="0"/>
              <a:ext cx="4954761" cy="1437130"/>
              <a:chOff x="0" y="0"/>
              <a:chExt cx="1981276" cy="574670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981276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1981276" h="574670">
                    <a:moveTo>
                      <a:pt x="1778076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778076" y="574670"/>
                    </a:lnTo>
                    <a:lnTo>
                      <a:pt x="1981276" y="287335"/>
                    </a:lnTo>
                    <a:lnTo>
                      <a:pt x="1778076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152400" y="-133350"/>
                <a:ext cx="1676476" cy="7080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6300"/>
                  </a:lnSpc>
                </a:pPr>
                <a:r>
                  <a:rPr lang="pt-BR" sz="3600" dirty="0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Qualidade</a:t>
                </a:r>
              </a:p>
            </p:txBody>
          </p:sp>
        </p:grpSp>
      </p:grpSp>
      <p:sp>
        <p:nvSpPr>
          <p:cNvPr id="66" name="TextBox 66"/>
          <p:cNvSpPr txBox="1"/>
          <p:nvPr/>
        </p:nvSpPr>
        <p:spPr>
          <a:xfrm>
            <a:off x="740859" y="585571"/>
            <a:ext cx="5172478" cy="121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pt-BR" sz="2200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“Se sensibilizar com a necessidade do outro, através da ótica dele sem julgamentos.”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068443" y="5906162"/>
            <a:ext cx="4976182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2200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“Buscar união entre a equipe e o setor.” </a:t>
            </a:r>
          </a:p>
          <a:p>
            <a:pPr>
              <a:lnSpc>
                <a:spcPts val="3600"/>
              </a:lnSpc>
            </a:pPr>
            <a:endParaRPr lang="pt-BR" sz="2200" dirty="0">
              <a:solidFill>
                <a:srgbClr val="061F4A"/>
              </a:solidFill>
              <a:latin typeface="Aptos" panose="020B0004020202020204" pitchFamily="34" charset="0"/>
              <a:ea typeface="Aileron"/>
              <a:cs typeface="Aileron"/>
              <a:sym typeface="Aileron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12967090" y="761940"/>
            <a:ext cx="4101710" cy="1347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pt-BR" sz="2200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“Escutar o paciente para melhor atender sua necessidade.”</a:t>
            </a:r>
          </a:p>
          <a:p>
            <a:pPr algn="l">
              <a:lnSpc>
                <a:spcPts val="3600"/>
              </a:lnSpc>
            </a:pPr>
            <a:endParaRPr lang="pt-BR" sz="2200" dirty="0">
              <a:solidFill>
                <a:srgbClr val="061F4A"/>
              </a:solidFill>
              <a:latin typeface="Aptos" panose="020B0004020202020204" pitchFamily="34" charset="0"/>
              <a:ea typeface="Aileron"/>
              <a:cs typeface="Aileron"/>
              <a:sym typeface="Aileron"/>
            </a:endParaRPr>
          </a:p>
        </p:txBody>
      </p:sp>
      <p:grpSp>
        <p:nvGrpSpPr>
          <p:cNvPr id="75" name="Group 75"/>
          <p:cNvGrpSpPr/>
          <p:nvPr/>
        </p:nvGrpSpPr>
        <p:grpSpPr>
          <a:xfrm rot="-10800000">
            <a:off x="5913336" y="6021680"/>
            <a:ext cx="392591" cy="1020023"/>
            <a:chOff x="0" y="0"/>
            <a:chExt cx="523454" cy="1360030"/>
          </a:xfrm>
        </p:grpSpPr>
        <p:grpSp>
          <p:nvGrpSpPr>
            <p:cNvPr id="76" name="Group 76"/>
            <p:cNvGrpSpPr/>
            <p:nvPr/>
          </p:nvGrpSpPr>
          <p:grpSpPr>
            <a:xfrm>
              <a:off x="0" y="836576"/>
              <a:ext cx="523454" cy="523454"/>
              <a:chOff x="0" y="0"/>
              <a:chExt cx="812800" cy="812800"/>
            </a:xfrm>
          </p:grpSpPr>
          <p:sp>
            <p:nvSpPr>
              <p:cNvPr id="77" name="Freeform 7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78" name="TextBox 78"/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50177" tIns="50177" rIns="50177" bIns="50177" rtlCol="0" anchor="ctr"/>
              <a:lstStyle/>
              <a:p>
                <a:pPr algn="ctr">
                  <a:lnSpc>
                    <a:spcPts val="3000"/>
                  </a:lnSpc>
                </a:pPr>
                <a:endParaRPr lang="pt-BR" dirty="0"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79" name="AutoShape 79"/>
            <p:cNvSpPr/>
            <p:nvPr/>
          </p:nvSpPr>
          <p:spPr>
            <a:xfrm flipV="1">
              <a:off x="261727" y="0"/>
              <a:ext cx="0" cy="836576"/>
            </a:xfrm>
            <a:prstGeom prst="line">
              <a:avLst/>
            </a:prstGeom>
            <a:ln w="63345" cap="rnd">
              <a:solidFill>
                <a:srgbClr val="061F4A"/>
              </a:solidFill>
              <a:prstDash val="sysDot"/>
              <a:headEnd type="none" w="sm" len="sm"/>
              <a:tailEnd type="none" w="sm" len="sm"/>
            </a:ln>
          </p:spPr>
        </p:sp>
      </p:grpSp>
      <p:grpSp>
        <p:nvGrpSpPr>
          <p:cNvPr id="80" name="Group 80"/>
          <p:cNvGrpSpPr/>
          <p:nvPr/>
        </p:nvGrpSpPr>
        <p:grpSpPr>
          <a:xfrm rot="-10800000">
            <a:off x="6063912" y="1127360"/>
            <a:ext cx="392591" cy="392591"/>
            <a:chOff x="0" y="0"/>
            <a:chExt cx="812800" cy="81280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82" name="TextBox 8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62569" tIns="62569" rIns="62569" bIns="62569" rtlCol="0" anchor="ctr"/>
            <a:lstStyle/>
            <a:p>
              <a:pPr algn="ctr">
                <a:lnSpc>
                  <a:spcPts val="3000"/>
                </a:lnSpc>
              </a:pPr>
              <a:endParaRPr lang="pt-BR" dirty="0">
                <a:latin typeface="Aptos" panose="020B0004020202020204" pitchFamily="34" charset="0"/>
              </a:endParaRPr>
            </a:p>
          </p:txBody>
        </p:sp>
      </p:grpSp>
      <p:sp>
        <p:nvSpPr>
          <p:cNvPr id="83" name="AutoShape 83"/>
          <p:cNvSpPr/>
          <p:nvPr/>
        </p:nvSpPr>
        <p:spPr>
          <a:xfrm>
            <a:off x="6260207" y="1519951"/>
            <a:ext cx="0" cy="940018"/>
          </a:xfrm>
          <a:prstGeom prst="line">
            <a:avLst/>
          </a:prstGeom>
          <a:ln w="47625" cap="rnd">
            <a:solidFill>
              <a:srgbClr val="061F4A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84" name="Group 84"/>
          <p:cNvGrpSpPr/>
          <p:nvPr/>
        </p:nvGrpSpPr>
        <p:grpSpPr>
          <a:xfrm rot="-10800000">
            <a:off x="12436938" y="1127360"/>
            <a:ext cx="392591" cy="392591"/>
            <a:chOff x="0" y="0"/>
            <a:chExt cx="812800" cy="812800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86" name="TextBox 8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62569" tIns="62569" rIns="62569" bIns="62569" rtlCol="0" anchor="ctr"/>
            <a:lstStyle/>
            <a:p>
              <a:pPr algn="ctr">
                <a:lnSpc>
                  <a:spcPts val="3000"/>
                </a:lnSpc>
              </a:pPr>
              <a:endParaRPr lang="pt-BR" dirty="0">
                <a:latin typeface="Aptos" panose="020B0004020202020204" pitchFamily="34" charset="0"/>
              </a:endParaRPr>
            </a:p>
          </p:txBody>
        </p:sp>
      </p:grpSp>
      <p:sp>
        <p:nvSpPr>
          <p:cNvPr id="87" name="AutoShape 87"/>
          <p:cNvSpPr/>
          <p:nvPr/>
        </p:nvSpPr>
        <p:spPr>
          <a:xfrm>
            <a:off x="12633233" y="1519951"/>
            <a:ext cx="0" cy="940018"/>
          </a:xfrm>
          <a:prstGeom prst="line">
            <a:avLst/>
          </a:prstGeom>
          <a:ln w="47625" cap="rnd">
            <a:solidFill>
              <a:srgbClr val="061F4A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93" name="Group 93"/>
          <p:cNvGrpSpPr/>
          <p:nvPr/>
        </p:nvGrpSpPr>
        <p:grpSpPr>
          <a:xfrm rot="-10800000">
            <a:off x="12574498" y="6056452"/>
            <a:ext cx="392591" cy="1020023"/>
            <a:chOff x="0" y="0"/>
            <a:chExt cx="523454" cy="1360030"/>
          </a:xfrm>
        </p:grpSpPr>
        <p:grpSp>
          <p:nvGrpSpPr>
            <p:cNvPr id="94" name="Group 94"/>
            <p:cNvGrpSpPr/>
            <p:nvPr/>
          </p:nvGrpSpPr>
          <p:grpSpPr>
            <a:xfrm>
              <a:off x="0" y="836576"/>
              <a:ext cx="523454" cy="523454"/>
              <a:chOff x="0" y="0"/>
              <a:chExt cx="812800" cy="812800"/>
            </a:xfrm>
          </p:grpSpPr>
          <p:sp>
            <p:nvSpPr>
              <p:cNvPr id="95" name="Freeform 9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96" name="TextBox 96"/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50177" tIns="50177" rIns="50177" bIns="50177" rtlCol="0" anchor="ctr"/>
              <a:lstStyle/>
              <a:p>
                <a:pPr algn="ctr">
                  <a:lnSpc>
                    <a:spcPts val="3000"/>
                  </a:lnSpc>
                </a:pPr>
                <a:endParaRPr lang="pt-BR" dirty="0"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97" name="AutoShape 97"/>
            <p:cNvSpPr/>
            <p:nvPr/>
          </p:nvSpPr>
          <p:spPr>
            <a:xfrm flipV="1">
              <a:off x="261727" y="0"/>
              <a:ext cx="0" cy="836576"/>
            </a:xfrm>
            <a:prstGeom prst="line">
              <a:avLst/>
            </a:prstGeom>
            <a:ln w="63345" cap="rnd">
              <a:solidFill>
                <a:srgbClr val="061F4A"/>
              </a:solidFill>
              <a:prstDash val="sysDot"/>
              <a:headEnd type="none" w="sm" len="sm"/>
              <a:tailEnd type="none" w="sm" len="sm"/>
            </a:ln>
          </p:spPr>
        </p:sp>
      </p:grpSp>
      <p:sp>
        <p:nvSpPr>
          <p:cNvPr id="99" name="TextBox 99"/>
          <p:cNvSpPr txBox="1"/>
          <p:nvPr/>
        </p:nvSpPr>
        <p:spPr>
          <a:xfrm>
            <a:off x="13040742" y="5534000"/>
            <a:ext cx="4329803" cy="89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pt-BR" sz="2200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“Manter os protocolos em dia (selos de qualidade).”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5053" y="1471351"/>
            <a:ext cx="16438162" cy="7484524"/>
            <a:chOff x="388696" y="168504"/>
            <a:chExt cx="21917549" cy="9979367"/>
          </a:xfrm>
        </p:grpSpPr>
        <p:sp>
          <p:nvSpPr>
            <p:cNvPr id="3" name="AutoShape 3"/>
            <p:cNvSpPr/>
            <p:nvPr/>
          </p:nvSpPr>
          <p:spPr>
            <a:xfrm flipV="1">
              <a:off x="11517777" y="2193756"/>
              <a:ext cx="0" cy="1892704"/>
            </a:xfrm>
            <a:prstGeom prst="line">
              <a:avLst/>
            </a:prstGeom>
            <a:ln w="47258" cap="flat">
              <a:solidFill>
                <a:srgbClr val="061F4A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" name="AutoShape 4"/>
            <p:cNvSpPr/>
            <p:nvPr/>
          </p:nvSpPr>
          <p:spPr>
            <a:xfrm>
              <a:off x="7228707" y="2193756"/>
              <a:ext cx="9065055" cy="10850"/>
            </a:xfrm>
            <a:prstGeom prst="line">
              <a:avLst/>
            </a:prstGeom>
            <a:ln w="47258" cap="flat">
              <a:solidFill>
                <a:srgbClr val="061F4A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5" name="Group 5"/>
            <p:cNvGrpSpPr/>
            <p:nvPr/>
          </p:nvGrpSpPr>
          <p:grpSpPr>
            <a:xfrm>
              <a:off x="2249433" y="1527840"/>
              <a:ext cx="1397357" cy="1353533"/>
              <a:chOff x="0" y="0"/>
              <a:chExt cx="839117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8667" y="19050"/>
                <a:ext cx="681782" cy="717550"/>
              </a:xfrm>
              <a:prstGeom prst="rect">
                <a:avLst/>
              </a:prstGeom>
            </p:spPr>
            <p:txBody>
              <a:bodyPr lIns="51431" tIns="51431" rIns="51431" bIns="51431" rtlCol="0" anchor="ctr"/>
              <a:lstStyle/>
              <a:p>
                <a:pPr algn="ctr">
                  <a:lnSpc>
                    <a:spcPts val="2999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2411070" y="1371219"/>
              <a:ext cx="4817637" cy="1555443"/>
              <a:chOff x="0" y="-61890"/>
              <a:chExt cx="2045425" cy="66039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045425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2045425" h="574670">
                    <a:moveTo>
                      <a:pt x="1842225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842225" y="574670"/>
                    </a:lnTo>
                    <a:lnTo>
                      <a:pt x="2045425" y="287335"/>
                    </a:lnTo>
                    <a:lnTo>
                      <a:pt x="1842225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61242" y="-61890"/>
                <a:ext cx="1740625" cy="660395"/>
              </a:xfrm>
              <a:prstGeom prst="rect">
                <a:avLst/>
              </a:prstGeom>
            </p:spPr>
            <p:txBody>
              <a:bodyPr lIns="51431" tIns="51431" rIns="51431" bIns="51431" rtlCol="0" anchor="ctr"/>
              <a:lstStyle/>
              <a:p>
                <a:pPr algn="ctr">
                  <a:lnSpc>
                    <a:spcPts val="2800"/>
                  </a:lnSpc>
                </a:pPr>
                <a:r>
                  <a:rPr lang="en-US" sz="3600" dirty="0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Tempo de </a:t>
                </a:r>
                <a:r>
                  <a:rPr lang="en-US" sz="3600" dirty="0" err="1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espera</a:t>
                </a:r>
                <a:endParaRPr lang="en-US" sz="3600" dirty="0">
                  <a:solidFill>
                    <a:srgbClr val="FFFFFF"/>
                  </a:solidFill>
                  <a:latin typeface="Aptos" panose="020B0004020202020204" pitchFamily="34" charset="0"/>
                  <a:ea typeface="Aileron"/>
                  <a:cs typeface="Aileron"/>
                  <a:sym typeface="Aileron"/>
                </a:endParaRP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9912965" y="1527840"/>
              <a:ext cx="1397357" cy="1353533"/>
              <a:chOff x="0" y="0"/>
              <a:chExt cx="839117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8667" y="19050"/>
                <a:ext cx="681782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6293762" y="1527840"/>
              <a:ext cx="4817637" cy="1353533"/>
              <a:chOff x="0" y="0"/>
              <a:chExt cx="2045425" cy="57467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045425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2045425" h="574670">
                    <a:moveTo>
                      <a:pt x="1842225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842225" y="574670"/>
                    </a:lnTo>
                    <a:lnTo>
                      <a:pt x="2045425" y="287335"/>
                    </a:lnTo>
                    <a:lnTo>
                      <a:pt x="1842225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52400" y="-133350"/>
                <a:ext cx="1740625" cy="7080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6749"/>
                  </a:lnSpc>
                </a:pPr>
                <a:r>
                  <a:rPr lang="pt-BR" sz="3600" dirty="0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Pressa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741792" y="4086460"/>
              <a:ext cx="9551970" cy="2026221"/>
              <a:chOff x="0" y="0"/>
              <a:chExt cx="2015244" cy="42748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015244" cy="427486"/>
              </a:xfrm>
              <a:custGeom>
                <a:avLst/>
                <a:gdLst/>
                <a:ahLst/>
                <a:cxnLst/>
                <a:rect l="l" t="t" r="r" b="b"/>
                <a:pathLst>
                  <a:path w="2015244" h="427486">
                    <a:moveTo>
                      <a:pt x="1812044" y="0"/>
                    </a:moveTo>
                    <a:cubicBezTo>
                      <a:pt x="1924269" y="0"/>
                      <a:pt x="2015244" y="95696"/>
                      <a:pt x="2015244" y="213743"/>
                    </a:cubicBezTo>
                    <a:cubicBezTo>
                      <a:pt x="2015244" y="331790"/>
                      <a:pt x="1924269" y="427486"/>
                      <a:pt x="1812044" y="427486"/>
                    </a:cubicBezTo>
                    <a:lnTo>
                      <a:pt x="203200" y="427486"/>
                    </a:lnTo>
                    <a:cubicBezTo>
                      <a:pt x="90976" y="427486"/>
                      <a:pt x="0" y="331790"/>
                      <a:pt x="0" y="213743"/>
                    </a:cubicBezTo>
                    <a:cubicBezTo>
                      <a:pt x="0" y="9569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5F5F3"/>
              </a:solidFill>
              <a:ln w="47625" cap="sq">
                <a:solidFill>
                  <a:srgbClr val="061F4A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57150"/>
                <a:ext cx="2015244" cy="370336"/>
              </a:xfrm>
              <a:prstGeom prst="rect">
                <a:avLst/>
              </a:prstGeom>
            </p:spPr>
            <p:txBody>
              <a:bodyPr lIns="51431" tIns="51431" rIns="51431" bIns="51431" rtlCol="0" anchor="ctr"/>
              <a:lstStyle/>
              <a:p>
                <a:pPr marL="0" lvl="0" indent="0" algn="ctr">
                  <a:lnSpc>
                    <a:spcPts val="5389"/>
                  </a:lnSpc>
                  <a:spcBef>
                    <a:spcPct val="0"/>
                  </a:spcBef>
                </a:pPr>
                <a:r>
                  <a:rPr lang="en-US" sz="4899" b="1" spc="146">
                    <a:solidFill>
                      <a:srgbClr val="061F4A"/>
                    </a:solidFill>
                    <a:latin typeface="Aptos" panose="020B0004020202020204" pitchFamily="34" charset="0"/>
                    <a:ea typeface="Montserrat Bold"/>
                    <a:cs typeface="Montserrat Bold"/>
                    <a:sym typeface="Montserrat Bold"/>
                  </a:rPr>
                  <a:t>ELIMINAR</a:t>
                </a:r>
              </a:p>
            </p:txBody>
          </p:sp>
        </p:grpSp>
        <p:sp>
          <p:nvSpPr>
            <p:cNvPr id="20" name="AutoShape 20"/>
            <p:cNvSpPr/>
            <p:nvPr/>
          </p:nvSpPr>
          <p:spPr>
            <a:xfrm flipV="1">
              <a:off x="11517777" y="6112681"/>
              <a:ext cx="0" cy="2811937"/>
            </a:xfrm>
            <a:prstGeom prst="line">
              <a:avLst/>
            </a:prstGeom>
            <a:ln w="47258" cap="flat">
              <a:solidFill>
                <a:srgbClr val="061F4A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1" name="AutoShape 21"/>
            <p:cNvSpPr/>
            <p:nvPr/>
          </p:nvSpPr>
          <p:spPr>
            <a:xfrm>
              <a:off x="7067071" y="7994535"/>
              <a:ext cx="9500630" cy="272"/>
            </a:xfrm>
            <a:prstGeom prst="line">
              <a:avLst/>
            </a:prstGeom>
            <a:ln w="47258" cap="flat">
              <a:solidFill>
                <a:srgbClr val="061F4A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557121" y="9412627"/>
              <a:ext cx="6558685" cy="7352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604"/>
                </a:lnSpc>
              </a:pPr>
              <a:r>
                <a:rPr lang="en-US" sz="3069">
                  <a:solidFill>
                    <a:srgbClr val="061F4A"/>
                  </a:solidFill>
                  <a:latin typeface="Aptos" panose="020B0004020202020204" pitchFamily="34" charset="0"/>
                  <a:ea typeface="Aileron"/>
                  <a:cs typeface="Aileron"/>
                  <a:sym typeface="Aileron"/>
                </a:rPr>
                <a:t>Falta de escuta empática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777191" y="8380687"/>
              <a:ext cx="3298205" cy="7352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604"/>
                </a:lnSpc>
              </a:pPr>
              <a:r>
                <a:rPr lang="en-US" sz="3069">
                  <a:solidFill>
                    <a:srgbClr val="061F4A"/>
                  </a:solidFill>
                  <a:latin typeface="Aptos" panose="020B0004020202020204" pitchFamily="34" charset="0"/>
                  <a:ea typeface="Aileron"/>
                  <a:cs typeface="Aileron"/>
                  <a:sym typeface="Aileron"/>
                </a:rPr>
                <a:t>Julgamentos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11310959" y="8671301"/>
              <a:ext cx="408167" cy="395366"/>
              <a:chOff x="0" y="0"/>
              <a:chExt cx="839117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78667" y="19050"/>
                <a:ext cx="681782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29" name="AutoShape 29"/>
            <p:cNvSpPr/>
            <p:nvPr/>
          </p:nvSpPr>
          <p:spPr>
            <a:xfrm flipV="1">
              <a:off x="11515043" y="9066667"/>
              <a:ext cx="0" cy="637987"/>
            </a:xfrm>
            <a:prstGeom prst="line">
              <a:avLst/>
            </a:prstGeom>
            <a:ln w="47258" cap="rnd">
              <a:solidFill>
                <a:srgbClr val="061F4A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11310959" y="9704655"/>
              <a:ext cx="408167" cy="395366"/>
              <a:chOff x="0" y="0"/>
              <a:chExt cx="839117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78667" y="19050"/>
                <a:ext cx="681782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047171" y="7319453"/>
              <a:ext cx="1397357" cy="1353533"/>
              <a:chOff x="0" y="0"/>
              <a:chExt cx="839117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8667" y="19050"/>
                <a:ext cx="681782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249433" y="7319453"/>
              <a:ext cx="4817637" cy="1353533"/>
              <a:chOff x="0" y="0"/>
              <a:chExt cx="2045425" cy="57467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045425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2045425" h="574670">
                    <a:moveTo>
                      <a:pt x="1842225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842225" y="574670"/>
                    </a:lnTo>
                    <a:lnTo>
                      <a:pt x="2045425" y="287335"/>
                    </a:lnTo>
                    <a:lnTo>
                      <a:pt x="1842225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152400" y="-66675"/>
                <a:ext cx="1740625" cy="6413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5999"/>
                  </a:lnSpc>
                </a:pPr>
                <a:r>
                  <a:rPr lang="pt-BR" sz="3600" dirty="0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Julgamentos</a:t>
                </a:r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388696" y="4341930"/>
              <a:ext cx="1135352" cy="11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>
                <a:latin typeface="Aptos" panose="020B0004020202020204" pitchFamily="34" charset="0"/>
              </a:endParaRP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21249144" y="4484785"/>
              <a:ext cx="1057101" cy="11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>
                <a:latin typeface="Aptos" panose="020B0004020202020204" pitchFamily="34" charset="0"/>
              </a:endParaRPr>
            </a:p>
          </p:txBody>
        </p:sp>
        <p:grpSp>
          <p:nvGrpSpPr>
            <p:cNvPr id="51" name="Group 51"/>
            <p:cNvGrpSpPr/>
            <p:nvPr/>
          </p:nvGrpSpPr>
          <p:grpSpPr>
            <a:xfrm>
              <a:off x="20186903" y="7317768"/>
              <a:ext cx="1397357" cy="1353533"/>
              <a:chOff x="0" y="0"/>
              <a:chExt cx="839117" cy="81280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78667" y="19050"/>
                <a:ext cx="681782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6567700" y="7317768"/>
              <a:ext cx="4817637" cy="1353533"/>
              <a:chOff x="0" y="0"/>
              <a:chExt cx="2045425" cy="57467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2045425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2045425" h="574670">
                    <a:moveTo>
                      <a:pt x="1842225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842225" y="574670"/>
                    </a:lnTo>
                    <a:lnTo>
                      <a:pt x="2045425" y="287335"/>
                    </a:lnTo>
                    <a:lnTo>
                      <a:pt x="1842225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152400" y="-85725"/>
                <a:ext cx="1740625" cy="6603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4499"/>
                  </a:lnSpc>
                </a:pPr>
                <a:r>
                  <a:rPr lang="pt-BR" sz="3600" dirty="0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Desmotivação</a:t>
                </a:r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629316" y="168504"/>
              <a:ext cx="6007879" cy="10540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pt-BR" sz="2200" dirty="0">
                  <a:solidFill>
                    <a:srgbClr val="061F4A"/>
                  </a:solidFill>
                  <a:latin typeface="Aptos" panose="020B0004020202020204" pitchFamily="34" charset="0"/>
                  <a:sym typeface="Gotham Condensed"/>
                </a:rPr>
                <a:t>“Agilidade no atendimento e identificar corretamente a demanda do paciente.”</a:t>
              </a:r>
              <a:endParaRPr lang="en-US" sz="2200" dirty="0">
                <a:solidFill>
                  <a:srgbClr val="061F4A"/>
                </a:solidFill>
                <a:latin typeface="Aptos" panose="020B0004020202020204" pitchFamily="34" charset="0"/>
                <a:sym typeface="Gotham Condensed"/>
              </a:endParaRP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479596" y="6117364"/>
              <a:ext cx="6644537" cy="104464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pt-BR" sz="2200" dirty="0">
                  <a:solidFill>
                    <a:srgbClr val="061F4A"/>
                  </a:solidFill>
                  <a:latin typeface="Aptos" panose="020B0004020202020204" pitchFamily="34" charset="0"/>
                  <a:sym typeface="Gotham Condensed"/>
                </a:rPr>
                <a:t>“Não criar conceitos antes de conhecer as pessoas e as reais situações da vida em que se encontram.”</a:t>
              </a:r>
              <a:endParaRPr lang="en-US" sz="2200" dirty="0">
                <a:solidFill>
                  <a:srgbClr val="061F4A"/>
                </a:solidFill>
                <a:latin typeface="Aptos" panose="020B0004020202020204" pitchFamily="34" charset="0"/>
                <a:sym typeface="Aileron"/>
              </a:endParaRP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6548246" y="173463"/>
              <a:ext cx="5757999" cy="13960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2000"/>
                </a:lnSpc>
              </a:pPr>
              <a:r>
                <a:rPr lang="pt-BR" sz="2200" dirty="0">
                  <a:solidFill>
                    <a:srgbClr val="605E5E"/>
                  </a:solidFill>
                  <a:latin typeface="Gotham Condensed"/>
                  <a:ea typeface="Gotham Condensed"/>
                  <a:cs typeface="Gotham Condensed"/>
                  <a:sym typeface="Gotham Condensed"/>
                </a:rPr>
                <a:t>“</a:t>
              </a:r>
              <a:r>
                <a:rPr lang="pt-BR" sz="2200" dirty="0">
                  <a:solidFill>
                    <a:srgbClr val="061F4A"/>
                  </a:solidFill>
                  <a:latin typeface="Aptos" panose="020B0004020202020204" pitchFamily="34" charset="0"/>
                  <a:sym typeface="Gotham Condensed"/>
                </a:rPr>
                <a:t>Deixar de fazer as tarefas na pressa, pois deixamos de ter um atendimento empático e com qualidade.”</a:t>
              </a:r>
              <a:endParaRPr lang="en-US" sz="2200" dirty="0">
                <a:solidFill>
                  <a:srgbClr val="061F4A"/>
                </a:solidFill>
                <a:latin typeface="Aptos" panose="020B0004020202020204" pitchFamily="34" charset="0"/>
                <a:sym typeface="Gotham Condensed"/>
              </a:endParaRPr>
            </a:p>
          </p:txBody>
        </p:sp>
        <p:sp>
          <p:nvSpPr>
            <p:cNvPr id="63" name="TextBox 63"/>
            <p:cNvSpPr txBox="1"/>
            <p:nvPr/>
          </p:nvSpPr>
          <p:spPr>
            <a:xfrm rot="10800000">
              <a:off x="6280427" y="3745646"/>
              <a:ext cx="413535" cy="441009"/>
            </a:xfrm>
            <a:prstGeom prst="rect">
              <a:avLst/>
            </a:prstGeom>
          </p:spPr>
          <p:txBody>
            <a:bodyPr lIns="63345" tIns="63345" rIns="63345" bIns="63345" rtlCol="0" anchor="ctr"/>
            <a:lstStyle/>
            <a:p>
              <a:pPr algn="ctr">
                <a:lnSpc>
                  <a:spcPts val="30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  <p:grpSp>
          <p:nvGrpSpPr>
            <p:cNvPr id="65" name="Group 65"/>
            <p:cNvGrpSpPr/>
            <p:nvPr/>
          </p:nvGrpSpPr>
          <p:grpSpPr>
            <a:xfrm rot="-10800000">
              <a:off x="7327496" y="6677310"/>
              <a:ext cx="508967" cy="493005"/>
              <a:chOff x="0" y="0"/>
              <a:chExt cx="839117" cy="812800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78667" y="9525"/>
                <a:ext cx="681782" cy="727075"/>
              </a:xfrm>
              <a:prstGeom prst="rect">
                <a:avLst/>
              </a:prstGeom>
            </p:spPr>
            <p:txBody>
              <a:bodyPr lIns="63345" tIns="63345" rIns="63345" bIns="63345" rtlCol="0" anchor="ctr"/>
              <a:lstStyle/>
              <a:p>
                <a:pPr algn="ctr">
                  <a:lnSpc>
                    <a:spcPts val="3000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68" name="AutoShape 68"/>
            <p:cNvSpPr/>
            <p:nvPr/>
          </p:nvSpPr>
          <p:spPr>
            <a:xfrm>
              <a:off x="7581979" y="7170315"/>
              <a:ext cx="0" cy="787913"/>
            </a:xfrm>
            <a:prstGeom prst="line">
              <a:avLst/>
            </a:prstGeom>
            <a:ln w="59073" cap="rnd">
              <a:solidFill>
                <a:srgbClr val="061F4A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9" name="Group 69"/>
            <p:cNvGrpSpPr/>
            <p:nvPr/>
          </p:nvGrpSpPr>
          <p:grpSpPr>
            <a:xfrm rot="-10800000">
              <a:off x="7522706" y="531151"/>
              <a:ext cx="508967" cy="493005"/>
              <a:chOff x="0" y="0"/>
              <a:chExt cx="839117" cy="812800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78667" y="9525"/>
                <a:ext cx="681782" cy="727075"/>
              </a:xfrm>
              <a:prstGeom prst="rect">
                <a:avLst/>
              </a:prstGeom>
            </p:spPr>
            <p:txBody>
              <a:bodyPr lIns="63345" tIns="63345" rIns="63345" bIns="63345" rtlCol="0" anchor="ctr"/>
              <a:lstStyle/>
              <a:p>
                <a:pPr algn="ctr">
                  <a:lnSpc>
                    <a:spcPts val="3000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72" name="AutoShape 72"/>
            <p:cNvSpPr/>
            <p:nvPr/>
          </p:nvSpPr>
          <p:spPr>
            <a:xfrm>
              <a:off x="7777190" y="1024156"/>
              <a:ext cx="0" cy="1180450"/>
            </a:xfrm>
            <a:prstGeom prst="line">
              <a:avLst/>
            </a:prstGeom>
            <a:ln w="59073" cap="rnd">
              <a:solidFill>
                <a:srgbClr val="061F4A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73" name="Group 73"/>
            <p:cNvGrpSpPr/>
            <p:nvPr/>
          </p:nvGrpSpPr>
          <p:grpSpPr>
            <a:xfrm rot="-10800000">
              <a:off x="15784908" y="531151"/>
              <a:ext cx="508967" cy="493005"/>
              <a:chOff x="0" y="0"/>
              <a:chExt cx="839117" cy="812800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78667" y="9525"/>
                <a:ext cx="681782" cy="727075"/>
              </a:xfrm>
              <a:prstGeom prst="rect">
                <a:avLst/>
              </a:prstGeom>
            </p:spPr>
            <p:txBody>
              <a:bodyPr lIns="63345" tIns="63345" rIns="63345" bIns="63345" rtlCol="0" anchor="ctr"/>
              <a:lstStyle/>
              <a:p>
                <a:pPr algn="ctr">
                  <a:lnSpc>
                    <a:spcPts val="3000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76" name="AutoShape 76"/>
            <p:cNvSpPr/>
            <p:nvPr/>
          </p:nvSpPr>
          <p:spPr>
            <a:xfrm>
              <a:off x="16039392" y="1024156"/>
              <a:ext cx="0" cy="1180450"/>
            </a:xfrm>
            <a:prstGeom prst="line">
              <a:avLst/>
            </a:prstGeom>
            <a:ln w="59073" cap="rnd">
              <a:solidFill>
                <a:srgbClr val="061F4A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79" name="TextBox 79"/>
            <p:cNvSpPr txBox="1"/>
            <p:nvPr/>
          </p:nvSpPr>
          <p:spPr>
            <a:xfrm rot="10800000">
              <a:off x="16934206" y="3858821"/>
              <a:ext cx="413535" cy="441009"/>
            </a:xfrm>
            <a:prstGeom prst="rect">
              <a:avLst/>
            </a:prstGeom>
          </p:spPr>
          <p:txBody>
            <a:bodyPr lIns="63345" tIns="63345" rIns="63345" bIns="63345" rtlCol="0" anchor="ctr"/>
            <a:lstStyle/>
            <a:p>
              <a:pPr algn="ctr">
                <a:lnSpc>
                  <a:spcPts val="30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  <p:grpSp>
          <p:nvGrpSpPr>
            <p:cNvPr id="81" name="Group 81"/>
            <p:cNvGrpSpPr/>
            <p:nvPr/>
          </p:nvGrpSpPr>
          <p:grpSpPr>
            <a:xfrm rot="-10800000">
              <a:off x="15963246" y="6720976"/>
              <a:ext cx="508967" cy="493005"/>
              <a:chOff x="0" y="0"/>
              <a:chExt cx="839117" cy="812800"/>
            </a:xfrm>
          </p:grpSpPr>
          <p:sp>
            <p:nvSpPr>
              <p:cNvPr id="82" name="Freeform 82"/>
              <p:cNvSpPr/>
              <p:nvPr/>
            </p:nvSpPr>
            <p:spPr>
              <a:xfrm>
                <a:off x="0" y="0"/>
                <a:ext cx="839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39117" h="812800">
                    <a:moveTo>
                      <a:pt x="419558" y="0"/>
                    </a:moveTo>
                    <a:cubicBezTo>
                      <a:pt x="187843" y="0"/>
                      <a:pt x="0" y="181951"/>
                      <a:pt x="0" y="406400"/>
                    </a:cubicBezTo>
                    <a:cubicBezTo>
                      <a:pt x="0" y="630849"/>
                      <a:pt x="187843" y="812800"/>
                      <a:pt x="419558" y="812800"/>
                    </a:cubicBezTo>
                    <a:cubicBezTo>
                      <a:pt x="651274" y="812800"/>
                      <a:pt x="839117" y="630849"/>
                      <a:pt x="839117" y="406400"/>
                    </a:cubicBezTo>
                    <a:cubicBezTo>
                      <a:pt x="839117" y="181951"/>
                      <a:pt x="651274" y="0"/>
                      <a:pt x="419558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78667" y="9525"/>
                <a:ext cx="681782" cy="727075"/>
              </a:xfrm>
              <a:prstGeom prst="rect">
                <a:avLst/>
              </a:prstGeom>
            </p:spPr>
            <p:txBody>
              <a:bodyPr lIns="63345" tIns="63345" rIns="63345" bIns="63345" rtlCol="0" anchor="ctr"/>
              <a:lstStyle/>
              <a:p>
                <a:pPr algn="ctr">
                  <a:lnSpc>
                    <a:spcPts val="3000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84" name="AutoShape 84"/>
            <p:cNvSpPr/>
            <p:nvPr/>
          </p:nvSpPr>
          <p:spPr>
            <a:xfrm>
              <a:off x="16217730" y="7213981"/>
              <a:ext cx="0" cy="787913"/>
            </a:xfrm>
            <a:prstGeom prst="line">
              <a:avLst/>
            </a:prstGeom>
            <a:ln w="59073" cap="rnd">
              <a:solidFill>
                <a:srgbClr val="061F4A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86" name="TextBox 86"/>
            <p:cNvSpPr txBox="1"/>
            <p:nvPr/>
          </p:nvSpPr>
          <p:spPr>
            <a:xfrm>
              <a:off x="17179073" y="6111773"/>
              <a:ext cx="4820999" cy="370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000"/>
                </a:lnSpc>
              </a:pPr>
              <a:r>
                <a:rPr lang="pt-BR" sz="2200" dirty="0">
                  <a:solidFill>
                    <a:srgbClr val="061F4A"/>
                  </a:solidFill>
                  <a:latin typeface="Aptos" panose="020B0004020202020204" pitchFamily="34" charset="0"/>
                  <a:ea typeface="Aileron"/>
                  <a:cs typeface="Aileron"/>
                  <a:sym typeface="Aileron"/>
                </a:rPr>
                <a:t>“Tendo propósito.”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9134956" y="2968138"/>
            <a:ext cx="0" cy="1507201"/>
          </a:xfrm>
          <a:prstGeom prst="line">
            <a:avLst/>
          </a:prstGeom>
          <a:ln w="38100" cap="flat">
            <a:solidFill>
              <a:srgbClr val="061F4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55355" y="2976778"/>
            <a:ext cx="6963543" cy="0"/>
          </a:xfrm>
          <a:prstGeom prst="line">
            <a:avLst/>
          </a:prstGeom>
          <a:ln w="38100" cap="flat">
            <a:solidFill>
              <a:srgbClr val="061F4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85845" y="2437854"/>
            <a:ext cx="1077848" cy="107784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139284" y="2437854"/>
            <a:ext cx="3716071" cy="1077848"/>
            <a:chOff x="0" y="0"/>
            <a:chExt cx="1981276" cy="574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81276" cy="574670"/>
            </a:xfrm>
            <a:custGeom>
              <a:avLst/>
              <a:gdLst/>
              <a:ahLst/>
              <a:cxnLst/>
              <a:rect l="l" t="t" r="r" b="b"/>
              <a:pathLst>
                <a:path w="1981276" h="574670">
                  <a:moveTo>
                    <a:pt x="1778076" y="0"/>
                  </a:moveTo>
                  <a:lnTo>
                    <a:pt x="203200" y="0"/>
                  </a:lnTo>
                  <a:lnTo>
                    <a:pt x="0" y="287335"/>
                  </a:lnTo>
                  <a:lnTo>
                    <a:pt x="203200" y="574670"/>
                  </a:lnTo>
                  <a:lnTo>
                    <a:pt x="1778076" y="574670"/>
                  </a:lnTo>
                  <a:lnTo>
                    <a:pt x="1981276" y="287335"/>
                  </a:lnTo>
                  <a:lnTo>
                    <a:pt x="1778076" y="0"/>
                  </a:ln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52400" y="-123825"/>
              <a:ext cx="1676476" cy="6984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99"/>
                </a:lnSpc>
              </a:pPr>
              <a:r>
                <a:rPr lang="pt-BR" sz="3600">
                  <a:solidFill>
                    <a:srgbClr val="FFFFFF"/>
                  </a:solidFill>
                  <a:latin typeface="Aptos" panose="020B0004020202020204" pitchFamily="34" charset="0"/>
                  <a:ea typeface="Aileron"/>
                  <a:cs typeface="Aileron"/>
                  <a:sym typeface="Aileron"/>
                </a:rPr>
                <a:t>Acolhimento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818898" y="2437854"/>
            <a:ext cx="3869509" cy="1077848"/>
            <a:chOff x="0" y="0"/>
            <a:chExt cx="5159346" cy="1437130"/>
          </a:xfrm>
        </p:grpSpPr>
        <p:grpSp>
          <p:nvGrpSpPr>
            <p:cNvPr id="11" name="Group 11"/>
            <p:cNvGrpSpPr/>
            <p:nvPr/>
          </p:nvGrpSpPr>
          <p:grpSpPr>
            <a:xfrm>
              <a:off x="3722216" y="0"/>
              <a:ext cx="1437130" cy="1437130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4954761" cy="1437130"/>
              <a:chOff x="0" y="0"/>
              <a:chExt cx="1981276" cy="57467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981276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1981276" h="574670">
                    <a:moveTo>
                      <a:pt x="1778076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778076" y="574670"/>
                    </a:lnTo>
                    <a:lnTo>
                      <a:pt x="1981276" y="287335"/>
                    </a:lnTo>
                    <a:lnTo>
                      <a:pt x="1778076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52400" y="-57150"/>
                <a:ext cx="1676476" cy="6318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2999"/>
                  </a:lnSpc>
                </a:pPr>
                <a:r>
                  <a:rPr lang="en-US" sz="1999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Integração das opiniões, gestores e colaboradores </a:t>
                </a:r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5451014" y="4475339"/>
            <a:ext cx="7367885" cy="1613524"/>
            <a:chOff x="0" y="0"/>
            <a:chExt cx="1952042" cy="4274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52042" cy="427486"/>
            </a:xfrm>
            <a:custGeom>
              <a:avLst/>
              <a:gdLst/>
              <a:ahLst/>
              <a:cxnLst/>
              <a:rect l="l" t="t" r="r" b="b"/>
              <a:pathLst>
                <a:path w="1952042" h="427486">
                  <a:moveTo>
                    <a:pt x="1748842" y="0"/>
                  </a:moveTo>
                  <a:cubicBezTo>
                    <a:pt x="1861066" y="0"/>
                    <a:pt x="1952042" y="95696"/>
                    <a:pt x="1952042" y="213743"/>
                  </a:cubicBezTo>
                  <a:cubicBezTo>
                    <a:pt x="1952042" y="331790"/>
                    <a:pt x="1861066" y="427486"/>
                    <a:pt x="1748842" y="427486"/>
                  </a:cubicBezTo>
                  <a:lnTo>
                    <a:pt x="203200" y="427486"/>
                  </a:lnTo>
                  <a:cubicBezTo>
                    <a:pt x="90976" y="427486"/>
                    <a:pt x="0" y="331790"/>
                    <a:pt x="0" y="213743"/>
                  </a:cubicBezTo>
                  <a:cubicBezTo>
                    <a:pt x="0" y="9569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5F5F3"/>
            </a:solidFill>
            <a:ln w="47625" cap="sq">
              <a:solidFill>
                <a:srgbClr val="061F4A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57150"/>
              <a:ext cx="1952042" cy="37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389"/>
                </a:lnSpc>
                <a:spcBef>
                  <a:spcPct val="0"/>
                </a:spcBef>
              </a:pPr>
              <a:r>
                <a:rPr lang="en-US" sz="4899" b="1" spc="146">
                  <a:solidFill>
                    <a:srgbClr val="061F4A"/>
                  </a:solidFill>
                  <a:latin typeface="Aptos" panose="020B0004020202020204" pitchFamily="34" charset="0"/>
                  <a:ea typeface="Montserrat Bold"/>
                  <a:cs typeface="Montserrat Bold"/>
                  <a:sym typeface="Montserrat Bold"/>
                </a:rPr>
                <a:t>INICIAR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flipV="1">
            <a:off x="9134956" y="6088863"/>
            <a:ext cx="0" cy="2239207"/>
          </a:xfrm>
          <a:prstGeom prst="line">
            <a:avLst/>
          </a:prstGeom>
          <a:ln w="38100" cap="flat">
            <a:solidFill>
              <a:srgbClr val="061F4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5701916" y="7587424"/>
            <a:ext cx="7328284" cy="217"/>
          </a:xfrm>
          <a:prstGeom prst="line">
            <a:avLst/>
          </a:prstGeom>
          <a:ln w="38100" cap="flat">
            <a:solidFill>
              <a:srgbClr val="061F4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TextBox 24"/>
          <p:cNvSpPr txBox="1"/>
          <p:nvPr/>
        </p:nvSpPr>
        <p:spPr>
          <a:xfrm>
            <a:off x="3765874" y="8766366"/>
            <a:ext cx="5059023" cy="590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89"/>
              </a:lnSpc>
            </a:pPr>
            <a:r>
              <a:rPr lang="en-US" sz="3259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Comunicação empática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445960" y="7955170"/>
            <a:ext cx="2419873" cy="582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89"/>
              </a:lnSpc>
            </a:pPr>
            <a:r>
              <a:rPr lang="en-US" sz="3259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Escuta ativa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975428" y="8126348"/>
            <a:ext cx="314839" cy="314839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177" tIns="50177" rIns="50177" bIns="50177" rtlCol="0" anchor="ctr"/>
            <a:lstStyle/>
            <a:p>
              <a:pPr algn="ctr">
                <a:lnSpc>
                  <a:spcPts val="30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 flipV="1">
            <a:off x="9132847" y="8441186"/>
            <a:ext cx="0" cy="508043"/>
          </a:xfrm>
          <a:prstGeom prst="line">
            <a:avLst/>
          </a:prstGeom>
          <a:ln w="38100" cap="rnd">
            <a:solidFill>
              <a:srgbClr val="061F4A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30" name="Group 30"/>
          <p:cNvGrpSpPr/>
          <p:nvPr/>
        </p:nvGrpSpPr>
        <p:grpSpPr>
          <a:xfrm>
            <a:off x="8975428" y="8949229"/>
            <a:ext cx="314839" cy="314839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177" tIns="50177" rIns="50177" bIns="50177" rtlCol="0" anchor="ctr"/>
            <a:lstStyle/>
            <a:p>
              <a:pPr algn="ctr">
                <a:lnSpc>
                  <a:spcPts val="30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829831" y="7049842"/>
            <a:ext cx="3872086" cy="1077848"/>
            <a:chOff x="0" y="0"/>
            <a:chExt cx="5162781" cy="1437130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437130" cy="1437130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08020" y="0"/>
              <a:ext cx="4954761" cy="1437130"/>
              <a:chOff x="0" y="0"/>
              <a:chExt cx="1981276" cy="57467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981276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1981276" h="574670">
                    <a:moveTo>
                      <a:pt x="1778076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778076" y="574670"/>
                    </a:lnTo>
                    <a:lnTo>
                      <a:pt x="1981276" y="287335"/>
                    </a:lnTo>
                    <a:lnTo>
                      <a:pt x="1778076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152400" y="-66675"/>
                <a:ext cx="1676476" cy="6413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450"/>
                  </a:lnSpc>
                </a:pPr>
                <a:r>
                  <a:rPr lang="en-US" sz="2300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Não lançar a expectativa no outro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13030200" y="7048500"/>
            <a:ext cx="3869509" cy="1077848"/>
            <a:chOff x="0" y="0"/>
            <a:chExt cx="5159346" cy="1437130"/>
          </a:xfrm>
        </p:grpSpPr>
        <p:grpSp>
          <p:nvGrpSpPr>
            <p:cNvPr id="55" name="Group 55"/>
            <p:cNvGrpSpPr/>
            <p:nvPr/>
          </p:nvGrpSpPr>
          <p:grpSpPr>
            <a:xfrm>
              <a:off x="3722216" y="0"/>
              <a:ext cx="1437130" cy="1437130"/>
              <a:chOff x="0" y="0"/>
              <a:chExt cx="812800" cy="812800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57" name="TextBox 5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 lang="pt-BR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0" y="0"/>
              <a:ext cx="4954761" cy="1437130"/>
              <a:chOff x="0" y="0"/>
              <a:chExt cx="1981276" cy="57467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1981276" cy="574670"/>
              </a:xfrm>
              <a:custGeom>
                <a:avLst/>
                <a:gdLst/>
                <a:ahLst/>
                <a:cxnLst/>
                <a:rect l="l" t="t" r="r" b="b"/>
                <a:pathLst>
                  <a:path w="1981276" h="574670">
                    <a:moveTo>
                      <a:pt x="1778076" y="0"/>
                    </a:moveTo>
                    <a:lnTo>
                      <a:pt x="203200" y="0"/>
                    </a:lnTo>
                    <a:lnTo>
                      <a:pt x="0" y="287335"/>
                    </a:lnTo>
                    <a:lnTo>
                      <a:pt x="203200" y="574670"/>
                    </a:lnTo>
                    <a:lnTo>
                      <a:pt x="1778076" y="574670"/>
                    </a:lnTo>
                    <a:lnTo>
                      <a:pt x="1981276" y="287335"/>
                    </a:lnTo>
                    <a:lnTo>
                      <a:pt x="1778076" y="0"/>
                    </a:ln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152400" y="-133350"/>
                <a:ext cx="1676476" cy="7080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6300"/>
                  </a:lnSpc>
                </a:pPr>
                <a:r>
                  <a:rPr lang="pt-BR" sz="3200" dirty="0">
                    <a:solidFill>
                      <a:srgbClr val="FFFFFF"/>
                    </a:solidFill>
                    <a:latin typeface="Aptos" panose="020B0004020202020204" pitchFamily="34" charset="0"/>
                    <a:ea typeface="Aileron"/>
                    <a:cs typeface="Aileron"/>
                    <a:sym typeface="Aileron"/>
                  </a:rPr>
                  <a:t>Iniciar a CNV</a:t>
                </a:r>
              </a:p>
            </p:txBody>
          </p:sp>
        </p:grpSp>
      </p:grpSp>
      <p:sp>
        <p:nvSpPr>
          <p:cNvPr id="61" name="TextBox 61"/>
          <p:cNvSpPr txBox="1"/>
          <p:nvPr/>
        </p:nvSpPr>
        <p:spPr>
          <a:xfrm>
            <a:off x="706143" y="1516112"/>
            <a:ext cx="5172478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pt-BR" sz="2200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Praticar a escuta, a atenção plena e sem julgamentos.”</a:t>
            </a:r>
          </a:p>
          <a:p>
            <a:pPr>
              <a:lnSpc>
                <a:spcPts val="3150"/>
              </a:lnSpc>
            </a:pPr>
            <a:endParaRPr lang="pt-BR" sz="2200" dirty="0">
              <a:solidFill>
                <a:srgbClr val="061F4A"/>
              </a:solidFill>
              <a:latin typeface="Aptos" panose="020B0004020202020204" pitchFamily="34" charset="0"/>
              <a:ea typeface="Aileron"/>
              <a:cs typeface="Aileron"/>
              <a:sym typeface="Aileron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625013" y="6383417"/>
            <a:ext cx="5201582" cy="89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</a:pPr>
            <a:r>
              <a:rPr lang="pt-BR" sz="2200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“Autoconfiança e autoconhecimento.”</a:t>
            </a:r>
          </a:p>
          <a:p>
            <a:pPr algn="r">
              <a:lnSpc>
                <a:spcPts val="3600"/>
              </a:lnSpc>
            </a:pPr>
            <a:endParaRPr lang="pt-BR" sz="2200" dirty="0">
              <a:solidFill>
                <a:srgbClr val="061F4A"/>
              </a:solidFill>
              <a:latin typeface="Aptos" panose="020B0004020202020204" pitchFamily="34" charset="0"/>
              <a:ea typeface="Aileron"/>
              <a:cs typeface="Aileron"/>
              <a:sym typeface="Aileron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12900691" y="1680973"/>
            <a:ext cx="5110853" cy="7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0"/>
              </a:lnSpc>
            </a:pPr>
            <a:r>
              <a:rPr lang="pt-BR" sz="2200" dirty="0">
                <a:solidFill>
                  <a:srgbClr val="061F4A"/>
                </a:solidFill>
                <a:latin typeface="Aptos" panose="020B0004020202020204" pitchFamily="34" charset="0"/>
                <a:sym typeface="Gotham Condensed"/>
              </a:rPr>
              <a:t>“Ter uma comunicação ampla com os gestores.”</a:t>
            </a:r>
            <a:endParaRPr lang="en-US" sz="2200" dirty="0">
              <a:solidFill>
                <a:srgbClr val="061F4A"/>
              </a:solidFill>
              <a:latin typeface="Aptos" panose="020B0004020202020204" pitchFamily="34" charset="0"/>
              <a:sym typeface="Aileron"/>
            </a:endParaRPr>
          </a:p>
        </p:txBody>
      </p:sp>
      <p:grpSp>
        <p:nvGrpSpPr>
          <p:cNvPr id="70" name="Group 70"/>
          <p:cNvGrpSpPr/>
          <p:nvPr/>
        </p:nvGrpSpPr>
        <p:grpSpPr>
          <a:xfrm rot="-10800000">
            <a:off x="5902794" y="6538489"/>
            <a:ext cx="392591" cy="1020023"/>
            <a:chOff x="0" y="0"/>
            <a:chExt cx="523454" cy="1360030"/>
          </a:xfrm>
        </p:grpSpPr>
        <p:grpSp>
          <p:nvGrpSpPr>
            <p:cNvPr id="71" name="Group 71"/>
            <p:cNvGrpSpPr/>
            <p:nvPr/>
          </p:nvGrpSpPr>
          <p:grpSpPr>
            <a:xfrm>
              <a:off x="0" y="836576"/>
              <a:ext cx="523454" cy="523454"/>
              <a:chOff x="0" y="0"/>
              <a:chExt cx="812800" cy="812800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50177" tIns="50177" rIns="50177" bIns="50177" rtlCol="0" anchor="ctr"/>
              <a:lstStyle/>
              <a:p>
                <a:pPr algn="ctr">
                  <a:lnSpc>
                    <a:spcPts val="3000"/>
                  </a:lnSpc>
                </a:pPr>
                <a:endParaRPr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74" name="AutoShape 74"/>
            <p:cNvSpPr/>
            <p:nvPr/>
          </p:nvSpPr>
          <p:spPr>
            <a:xfrm flipV="1">
              <a:off x="261727" y="0"/>
              <a:ext cx="0" cy="836576"/>
            </a:xfrm>
            <a:prstGeom prst="line">
              <a:avLst/>
            </a:prstGeom>
            <a:ln w="63345" cap="rnd">
              <a:solidFill>
                <a:srgbClr val="061F4A"/>
              </a:solidFill>
              <a:prstDash val="sysDot"/>
              <a:headEnd type="none" w="sm" len="sm"/>
              <a:tailEnd type="none" w="sm" len="sm"/>
            </a:ln>
          </p:spPr>
        </p:sp>
      </p:grpSp>
      <p:grpSp>
        <p:nvGrpSpPr>
          <p:cNvPr id="75" name="Group 75"/>
          <p:cNvGrpSpPr/>
          <p:nvPr/>
        </p:nvGrpSpPr>
        <p:grpSpPr>
          <a:xfrm rot="-10800000">
            <a:off x="6053370" y="1644169"/>
            <a:ext cx="392591" cy="392591"/>
            <a:chOff x="0" y="0"/>
            <a:chExt cx="812800" cy="812800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77" name="TextBox 7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62569" tIns="62569" rIns="62569" bIns="62569" rtlCol="0" anchor="ctr"/>
            <a:lstStyle/>
            <a:p>
              <a:pPr algn="ctr">
                <a:lnSpc>
                  <a:spcPts val="30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sp>
        <p:nvSpPr>
          <p:cNvPr id="78" name="AutoShape 78"/>
          <p:cNvSpPr/>
          <p:nvPr/>
        </p:nvSpPr>
        <p:spPr>
          <a:xfrm>
            <a:off x="6249665" y="2036760"/>
            <a:ext cx="0" cy="940018"/>
          </a:xfrm>
          <a:prstGeom prst="line">
            <a:avLst/>
          </a:prstGeom>
          <a:ln w="47625" cap="rnd">
            <a:solidFill>
              <a:srgbClr val="061F4A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79" name="Group 79"/>
          <p:cNvGrpSpPr/>
          <p:nvPr/>
        </p:nvGrpSpPr>
        <p:grpSpPr>
          <a:xfrm rot="-10800000">
            <a:off x="12426396" y="1644169"/>
            <a:ext cx="392591" cy="392591"/>
            <a:chOff x="0" y="0"/>
            <a:chExt cx="812800" cy="81280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1F4A"/>
            </a:solidFill>
          </p:spPr>
        </p:sp>
        <p:sp>
          <p:nvSpPr>
            <p:cNvPr id="81" name="TextBox 81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62569" tIns="62569" rIns="62569" bIns="62569" rtlCol="0" anchor="ctr"/>
            <a:lstStyle/>
            <a:p>
              <a:pPr algn="ctr">
                <a:lnSpc>
                  <a:spcPts val="3000"/>
                </a:lnSpc>
              </a:pPr>
              <a:endParaRPr>
                <a:latin typeface="Aptos" panose="020B0004020202020204" pitchFamily="34" charset="0"/>
              </a:endParaRPr>
            </a:p>
          </p:txBody>
        </p:sp>
      </p:grpSp>
      <p:sp>
        <p:nvSpPr>
          <p:cNvPr id="82" name="AutoShape 82"/>
          <p:cNvSpPr/>
          <p:nvPr/>
        </p:nvSpPr>
        <p:spPr>
          <a:xfrm>
            <a:off x="12622691" y="2036760"/>
            <a:ext cx="0" cy="940018"/>
          </a:xfrm>
          <a:prstGeom prst="line">
            <a:avLst/>
          </a:prstGeom>
          <a:ln w="47625" cap="rnd">
            <a:solidFill>
              <a:srgbClr val="061F4A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88" name="Group 88"/>
          <p:cNvGrpSpPr/>
          <p:nvPr/>
        </p:nvGrpSpPr>
        <p:grpSpPr>
          <a:xfrm rot="-10800000">
            <a:off x="12463201" y="6563750"/>
            <a:ext cx="392591" cy="1020023"/>
            <a:chOff x="0" y="0"/>
            <a:chExt cx="523454" cy="1360030"/>
          </a:xfrm>
        </p:grpSpPr>
        <p:grpSp>
          <p:nvGrpSpPr>
            <p:cNvPr id="89" name="Group 89"/>
            <p:cNvGrpSpPr/>
            <p:nvPr/>
          </p:nvGrpSpPr>
          <p:grpSpPr>
            <a:xfrm>
              <a:off x="0" y="836576"/>
              <a:ext cx="523454" cy="523454"/>
              <a:chOff x="0" y="0"/>
              <a:chExt cx="812800" cy="812800"/>
            </a:xfrm>
          </p:grpSpPr>
          <p:sp>
            <p:nvSpPr>
              <p:cNvPr id="90" name="Freeform 9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1F4A"/>
              </a:solidFill>
            </p:spPr>
          </p:sp>
          <p:sp>
            <p:nvSpPr>
              <p:cNvPr id="91" name="TextBox 91"/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50177" tIns="50177" rIns="50177" bIns="50177" rtlCol="0" anchor="ctr"/>
              <a:lstStyle/>
              <a:p>
                <a:pPr algn="ctr">
                  <a:lnSpc>
                    <a:spcPts val="3000"/>
                  </a:lnSpc>
                </a:pPr>
                <a:endParaRPr lang="pt-BR" dirty="0"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92" name="AutoShape 92"/>
            <p:cNvSpPr/>
            <p:nvPr/>
          </p:nvSpPr>
          <p:spPr>
            <a:xfrm flipV="1">
              <a:off x="261727" y="0"/>
              <a:ext cx="0" cy="836576"/>
            </a:xfrm>
            <a:prstGeom prst="line">
              <a:avLst/>
            </a:prstGeom>
            <a:ln w="63345" cap="rnd">
              <a:solidFill>
                <a:srgbClr val="061F4A"/>
              </a:solidFill>
              <a:prstDash val="sysDot"/>
              <a:headEnd type="none" w="sm" len="sm"/>
              <a:tailEnd type="none" w="sm" len="sm"/>
            </a:ln>
          </p:spPr>
        </p:sp>
      </p:grpSp>
      <p:sp>
        <p:nvSpPr>
          <p:cNvPr id="94" name="TextBox 94"/>
          <p:cNvSpPr txBox="1"/>
          <p:nvPr/>
        </p:nvSpPr>
        <p:spPr>
          <a:xfrm>
            <a:off x="12934028" y="6364151"/>
            <a:ext cx="4572444" cy="424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pt-BR" sz="2200" dirty="0">
                <a:solidFill>
                  <a:srgbClr val="061F4A"/>
                </a:solidFill>
                <a:latin typeface="Aptos" panose="020B0004020202020204" pitchFamily="34" charset="0"/>
                <a:ea typeface="Aileron"/>
                <a:cs typeface="Aileron"/>
                <a:sym typeface="Aileron"/>
              </a:rPr>
              <a:t>“Colocar em prática o aprendizado.”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61632" y="1060663"/>
            <a:ext cx="10344669" cy="855679"/>
            <a:chOff x="0" y="0"/>
            <a:chExt cx="1909148" cy="1579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9148" cy="157919"/>
            </a:xfrm>
            <a:custGeom>
              <a:avLst/>
              <a:gdLst/>
              <a:ahLst/>
              <a:cxnLst/>
              <a:rect l="l" t="t" r="r" b="b"/>
              <a:pathLst>
                <a:path w="1909148" h="157919">
                  <a:moveTo>
                    <a:pt x="11226" y="0"/>
                  </a:moveTo>
                  <a:lnTo>
                    <a:pt x="1897922" y="0"/>
                  </a:lnTo>
                  <a:cubicBezTo>
                    <a:pt x="1900899" y="0"/>
                    <a:pt x="1903755" y="1183"/>
                    <a:pt x="1905860" y="3288"/>
                  </a:cubicBezTo>
                  <a:cubicBezTo>
                    <a:pt x="1907965" y="5393"/>
                    <a:pt x="1909148" y="8249"/>
                    <a:pt x="1909148" y="11226"/>
                  </a:cubicBezTo>
                  <a:lnTo>
                    <a:pt x="1909148" y="146693"/>
                  </a:lnTo>
                  <a:cubicBezTo>
                    <a:pt x="1909148" y="149670"/>
                    <a:pt x="1907965" y="152525"/>
                    <a:pt x="1905860" y="154631"/>
                  </a:cubicBezTo>
                  <a:cubicBezTo>
                    <a:pt x="1903755" y="156736"/>
                    <a:pt x="1900899" y="157919"/>
                    <a:pt x="1897922" y="157919"/>
                  </a:cubicBezTo>
                  <a:lnTo>
                    <a:pt x="11226" y="157919"/>
                  </a:lnTo>
                  <a:cubicBezTo>
                    <a:pt x="8249" y="157919"/>
                    <a:pt x="5393" y="156736"/>
                    <a:pt x="3288" y="154631"/>
                  </a:cubicBezTo>
                  <a:cubicBezTo>
                    <a:pt x="1183" y="152525"/>
                    <a:pt x="0" y="149670"/>
                    <a:pt x="0" y="146693"/>
                  </a:cubicBezTo>
                  <a:lnTo>
                    <a:pt x="0" y="11226"/>
                  </a:lnTo>
                  <a:cubicBezTo>
                    <a:pt x="0" y="8249"/>
                    <a:pt x="1183" y="5393"/>
                    <a:pt x="3288" y="3288"/>
                  </a:cubicBezTo>
                  <a:cubicBezTo>
                    <a:pt x="5393" y="1183"/>
                    <a:pt x="8249" y="0"/>
                    <a:pt x="11226" y="0"/>
                  </a:cubicBezTo>
                  <a:close/>
                </a:path>
              </a:pathLst>
            </a:custGeom>
            <a:solidFill>
              <a:srgbClr val="061F4A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909148" cy="205544"/>
            </a:xfrm>
            <a:prstGeom prst="rect">
              <a:avLst/>
            </a:prstGeom>
          </p:spPr>
          <p:txBody>
            <a:bodyPr lIns="72496" tIns="72496" rIns="72496" bIns="72496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208930" y="1200150"/>
            <a:ext cx="6628093" cy="748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24"/>
              </a:lnSpc>
            </a:pPr>
            <a:r>
              <a:rPr lang="en-US" sz="6094" b="1" spc="-237">
                <a:solidFill>
                  <a:srgbClr val="FFFFFF"/>
                </a:solidFill>
                <a:latin typeface="Visby Semi-Bold"/>
                <a:ea typeface="Visby Semi-Bold"/>
                <a:cs typeface="Visby Semi-Bold"/>
                <a:sym typeface="Visby Semi-Bold"/>
              </a:rPr>
              <a:t>Renata Franco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61632" y="2038459"/>
            <a:ext cx="6906547" cy="12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57"/>
              </a:lnSpc>
            </a:pPr>
            <a:r>
              <a:rPr lang="en-US" sz="10514" b="1" spc="-410">
                <a:solidFill>
                  <a:srgbClr val="061F4A"/>
                </a:solidFill>
                <a:latin typeface="Visby Ultra-Bold"/>
                <a:ea typeface="Visby Ultra-Bold"/>
                <a:cs typeface="Visby Ultra-Bold"/>
                <a:sym typeface="Visby Ultra-Bold"/>
              </a:rPr>
              <a:t>Gratidão!</a:t>
            </a:r>
          </a:p>
        </p:txBody>
      </p:sp>
      <p:sp>
        <p:nvSpPr>
          <p:cNvPr id="7" name="Freeform 7"/>
          <p:cNvSpPr/>
          <p:nvPr/>
        </p:nvSpPr>
        <p:spPr>
          <a:xfrm>
            <a:off x="2842767" y="8037157"/>
            <a:ext cx="586207" cy="586207"/>
          </a:xfrm>
          <a:custGeom>
            <a:avLst/>
            <a:gdLst/>
            <a:ahLst/>
            <a:cxnLst/>
            <a:rect l="l" t="t" r="r" b="b"/>
            <a:pathLst>
              <a:path w="586207" h="586207">
                <a:moveTo>
                  <a:pt x="0" y="0"/>
                </a:moveTo>
                <a:lnTo>
                  <a:pt x="586207" y="0"/>
                </a:lnTo>
                <a:lnTo>
                  <a:pt x="586207" y="586207"/>
                </a:lnTo>
                <a:lnTo>
                  <a:pt x="0" y="5862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594100" y="8075626"/>
            <a:ext cx="6531936" cy="52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7"/>
              </a:lnSpc>
            </a:pPr>
            <a:r>
              <a:rPr lang="en-US" sz="3198" b="1" spc="-73">
                <a:solidFill>
                  <a:srgbClr val="061F4A"/>
                </a:solidFill>
                <a:latin typeface="Visby Ultra-Bold"/>
                <a:ea typeface="Visby Ultra-Bold"/>
                <a:cs typeface="Visby Ultra-Bold"/>
                <a:sym typeface="Visby Ultra-Bold"/>
              </a:rPr>
              <a:t>11. 97433-7829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94100" y="8796093"/>
            <a:ext cx="6531936" cy="52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7"/>
              </a:lnSpc>
              <a:spcBef>
                <a:spcPct val="0"/>
              </a:spcBef>
            </a:pPr>
            <a:r>
              <a:rPr lang="en-US" sz="3198" b="1" spc="-73">
                <a:solidFill>
                  <a:srgbClr val="061F4A"/>
                </a:solidFill>
                <a:latin typeface="Visby Ultra-Bold"/>
                <a:ea typeface="Visby Ultra-Bold"/>
                <a:cs typeface="Visby Ultra-Bold"/>
                <a:sym typeface="Visby Ultra-Bold"/>
              </a:rPr>
              <a:t>@trilharenatafranco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94100" y="9484392"/>
            <a:ext cx="6531936" cy="52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7"/>
              </a:lnSpc>
              <a:spcBef>
                <a:spcPct val="0"/>
              </a:spcBef>
            </a:pPr>
            <a:r>
              <a:rPr lang="en-US" sz="3198" b="1" spc="-73">
                <a:solidFill>
                  <a:srgbClr val="061F4A"/>
                </a:solidFill>
                <a:latin typeface="Visby Ultra-Bold"/>
                <a:ea typeface="Visby Ultra-Bold"/>
                <a:cs typeface="Visby Ultra-Bold"/>
                <a:sym typeface="Visby Ultra-Bold"/>
              </a:rPr>
              <a:t>contato@trilhaconsultoria.com</a:t>
            </a:r>
          </a:p>
        </p:txBody>
      </p:sp>
      <p:sp>
        <p:nvSpPr>
          <p:cNvPr id="11" name="Freeform 11"/>
          <p:cNvSpPr/>
          <p:nvPr/>
        </p:nvSpPr>
        <p:spPr>
          <a:xfrm>
            <a:off x="2833057" y="9483376"/>
            <a:ext cx="586207" cy="586207"/>
          </a:xfrm>
          <a:custGeom>
            <a:avLst/>
            <a:gdLst/>
            <a:ahLst/>
            <a:cxnLst/>
            <a:rect l="l" t="t" r="r" b="b"/>
            <a:pathLst>
              <a:path w="586207" h="586207">
                <a:moveTo>
                  <a:pt x="0" y="0"/>
                </a:moveTo>
                <a:lnTo>
                  <a:pt x="586208" y="0"/>
                </a:lnTo>
                <a:lnTo>
                  <a:pt x="586208" y="586207"/>
                </a:lnTo>
                <a:lnTo>
                  <a:pt x="0" y="586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42767" y="8743537"/>
            <a:ext cx="619666" cy="619666"/>
          </a:xfrm>
          <a:custGeom>
            <a:avLst/>
            <a:gdLst/>
            <a:ahLst/>
            <a:cxnLst/>
            <a:rect l="l" t="t" r="r" b="b"/>
            <a:pathLst>
              <a:path w="619666" h="619666">
                <a:moveTo>
                  <a:pt x="0" y="0"/>
                </a:moveTo>
                <a:lnTo>
                  <a:pt x="619666" y="0"/>
                </a:lnTo>
                <a:lnTo>
                  <a:pt x="619666" y="619666"/>
                </a:lnTo>
                <a:lnTo>
                  <a:pt x="0" y="6196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312505" y="0"/>
            <a:ext cx="8946795" cy="10520740"/>
          </a:xfrm>
          <a:custGeom>
            <a:avLst/>
            <a:gdLst/>
            <a:ahLst/>
            <a:cxnLst/>
            <a:rect l="l" t="t" r="r" b="b"/>
            <a:pathLst>
              <a:path w="8946795" h="10520740">
                <a:moveTo>
                  <a:pt x="0" y="0"/>
                </a:moveTo>
                <a:lnTo>
                  <a:pt x="8946795" y="0"/>
                </a:lnTo>
                <a:lnTo>
                  <a:pt x="8946795" y="10520740"/>
                </a:lnTo>
                <a:lnTo>
                  <a:pt x="0" y="105207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7559"/>
            </a:stretch>
          </a:blipFill>
        </p:spPr>
      </p:sp>
      <p:pic>
        <p:nvPicPr>
          <p:cNvPr id="14" name="Imagem 13" descr="Código QR&#10;&#10;Descrição gerada automaticamente">
            <a:extLst>
              <a:ext uri="{FF2B5EF4-FFF2-40B4-BE49-F238E27FC236}">
                <a16:creationId xmlns:a16="http://schemas.microsoft.com/office/drawing/2014/main" id="{00278345-53B7-3C83-6863-DB26DDC2C3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62" y="3798713"/>
            <a:ext cx="3353286" cy="3852711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417</Words>
  <Application>Microsoft Office PowerPoint</Application>
  <PresentationFormat>Personalizar</PresentationFormat>
  <Paragraphs>77</Paragraphs>
  <Slides>14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6" baseType="lpstr">
      <vt:lpstr>Aptos</vt:lpstr>
      <vt:lpstr>Visby Ultra-Bold</vt:lpstr>
      <vt:lpstr>Visby Semi-Bold</vt:lpstr>
      <vt:lpstr>Montserrat Bold</vt:lpstr>
      <vt:lpstr>Wingdings</vt:lpstr>
      <vt:lpstr>Gotham Condensed</vt:lpstr>
      <vt:lpstr>Kurale</vt:lpstr>
      <vt:lpstr>Montserrat Ultra-Bold</vt:lpstr>
      <vt:lpstr>Arial</vt:lpstr>
      <vt:lpstr>Calibri</vt:lpstr>
      <vt:lpstr>Office Theme</vt:lpstr>
      <vt:lpstr>Planilha do Microsoft Excel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CONSERVAR 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Pesquisa Dissertação Geométrico Azul</dc:title>
  <dc:creator>Renata Franco</dc:creator>
  <cp:lastModifiedBy>Renata Franco</cp:lastModifiedBy>
  <cp:revision>7</cp:revision>
  <dcterms:created xsi:type="dcterms:W3CDTF">2006-08-16T00:00:00Z</dcterms:created>
  <dcterms:modified xsi:type="dcterms:W3CDTF">2024-10-16T02:13:32Z</dcterms:modified>
  <dc:identifier>DAGTepZAJTc</dc:identifier>
</cp:coreProperties>
</file>